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8"/>
  </p:notesMasterIdLst>
  <p:sldIdLst>
    <p:sldId id="312" r:id="rId2"/>
    <p:sldId id="341" r:id="rId3"/>
    <p:sldId id="256" r:id="rId4"/>
    <p:sldId id="342" r:id="rId5"/>
    <p:sldId id="369" r:id="rId6"/>
    <p:sldId id="332" r:id="rId7"/>
    <p:sldId id="364" r:id="rId8"/>
    <p:sldId id="343" r:id="rId9"/>
    <p:sldId id="324" r:id="rId10"/>
    <p:sldId id="338" r:id="rId11"/>
    <p:sldId id="356" r:id="rId12"/>
    <p:sldId id="372" r:id="rId13"/>
    <p:sldId id="374" r:id="rId14"/>
    <p:sldId id="339" r:id="rId15"/>
    <p:sldId id="354" r:id="rId16"/>
    <p:sldId id="355" r:id="rId17"/>
    <p:sldId id="375" r:id="rId18"/>
    <p:sldId id="373" r:id="rId19"/>
    <p:sldId id="358" r:id="rId20"/>
    <p:sldId id="367" r:id="rId21"/>
    <p:sldId id="366" r:id="rId22"/>
    <p:sldId id="377" r:id="rId23"/>
    <p:sldId id="326" r:id="rId24"/>
    <p:sldId id="350" r:id="rId25"/>
    <p:sldId id="349" r:id="rId26"/>
    <p:sldId id="340" r:id="rId27"/>
  </p:sldIdLst>
  <p:sldSz cx="9144000" cy="5143500" type="screen16x9"/>
  <p:notesSz cx="6858000" cy="9144000"/>
  <p:embeddedFontLst>
    <p:embeddedFont>
      <p:font typeface="Barlow" panose="00000500000000000000" pitchFamily="2" charset="0"/>
      <p:regular r:id="rId29"/>
      <p:bold r:id="rId30"/>
      <p:italic r:id="rId31"/>
      <p:boldItalic r:id="rId32"/>
    </p:embeddedFont>
    <p:embeddedFont>
      <p:font typeface="Oswald Medium" panose="00000600000000000000" pitchFamily="2"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6C64B7-F865-452B-AB13-2A0C167B512E}" v="5218" dt="2024-10-28T22:43:18.834"/>
  </p1510:revLst>
</p1510:revInfo>
</file>

<file path=ppt/tableStyles.xml><?xml version="1.0" encoding="utf-8"?>
<a:tblStyleLst xmlns:a="http://schemas.openxmlformats.org/drawingml/2006/main" def="{22B37BEC-50E1-4A03-8C75-1A25CB20EA8F}">
  <a:tblStyle styleId="{22B37BEC-50E1-4A03-8C75-1A25CB20EA8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556A8DB-3E4D-4559-AFB3-B835F8C2DF5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387" autoAdjust="0"/>
  </p:normalViewPr>
  <p:slideViewPr>
    <p:cSldViewPr snapToGrid="0">
      <p:cViewPr varScale="1">
        <p:scale>
          <a:sx n="117" d="100"/>
          <a:sy n="117" d="100"/>
        </p:scale>
        <p:origin x="1434" y="1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22:42:08.824"/>
    </inkml:context>
    <inkml:brush xml:id="br0">
      <inkml:brushProperty name="width" value="0.05" units="cm"/>
      <inkml:brushProperty name="height" value="0.0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22:42:10.806"/>
    </inkml:context>
    <inkml:brush xml:id="br0">
      <inkml:brushProperty name="width" value="0.05" units="cm"/>
      <inkml:brushProperty name="height" value="0.05" units="cm"/>
    </inkml:brush>
  </inkml:definitions>
  <inkml:trace contextRef="#ctx0" brushRef="#br0">0 0 24575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Hello and welcome! </a:t>
            </a:r>
            <a:endParaRPr lang="en-IN" dirty="0"/>
          </a:p>
        </p:txBody>
      </p:sp>
    </p:spTree>
    <p:extLst>
      <p:ext uri="{BB962C8B-B14F-4D97-AF65-F5344CB8AC3E}">
        <p14:creationId xmlns:p14="http://schemas.microsoft.com/office/powerpoint/2010/main" val="3076389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now that we've explored the different roles, here’s something important to keep in mind: most people starting out in audio programming come in with strong knowledge in one specific area. Whether it’s tools, systems, or DSP, having solid fundamentals in just one area is a great start. The rest? That can often be learned on the job.</a:t>
            </a:r>
          </a:p>
          <a:p>
            <a:r>
              <a:rPr lang="en-US" dirty="0"/>
              <a:t>I can confirm this is what a peak audio programmer looks like </a:t>
            </a:r>
          </a:p>
          <a:p>
            <a:endParaRPr lang="en-IN" dirty="0"/>
          </a:p>
        </p:txBody>
      </p:sp>
    </p:spTree>
    <p:extLst>
      <p:ext uri="{BB962C8B-B14F-4D97-AF65-F5344CB8AC3E}">
        <p14:creationId xmlns:p14="http://schemas.microsoft.com/office/powerpoint/2010/main" val="1241370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That’s all cool, but where can I learn all of this? </a:t>
            </a:r>
            <a:endParaRPr lang="en-IN" dirty="0"/>
          </a:p>
        </p:txBody>
      </p:sp>
    </p:spTree>
    <p:extLst>
      <p:ext uri="{BB962C8B-B14F-4D97-AF65-F5344CB8AC3E}">
        <p14:creationId xmlns:p14="http://schemas.microsoft.com/office/powerpoint/2010/main" val="3159932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113712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Not well documented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I struggled at the beginning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Surprising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High demand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Becoming common even for small-mid sized studios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Lots of misconceptions </a:t>
            </a:r>
            <a:r>
              <a:rPr lang="en-GB"/>
              <a:t>regarding responsibilities  </a:t>
            </a:r>
            <a:endParaRPr lang="en-GB"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dirty="0"/>
          </a:p>
          <a:p>
            <a:endParaRPr lang="en-IN" dirty="0"/>
          </a:p>
        </p:txBody>
      </p:sp>
    </p:spTree>
    <p:extLst>
      <p:ext uri="{BB962C8B-B14F-4D97-AF65-F5344CB8AC3E}">
        <p14:creationId xmlns:p14="http://schemas.microsoft.com/office/powerpoint/2010/main" val="3061452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183180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50465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Brief introduction of haptics </a:t>
            </a:r>
          </a:p>
          <a:p>
            <a:r>
              <a:rPr lang="en-IN" dirty="0"/>
              <a:t>So now you have some foundational system that we need so sound designer can start making content and implementing it in the game, but this process can sometimes be very slow or repetitive </a:t>
            </a:r>
          </a:p>
        </p:txBody>
      </p:sp>
    </p:spTree>
    <p:extLst>
      <p:ext uri="{BB962C8B-B14F-4D97-AF65-F5344CB8AC3E}">
        <p14:creationId xmlns:p14="http://schemas.microsoft.com/office/powerpoint/2010/main" val="3794296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Now we have got foundational Audio Engine and DSP related work done </a:t>
            </a:r>
          </a:p>
          <a:p>
            <a:r>
              <a:rPr lang="en-GB" dirty="0"/>
              <a:t>We have created nice tooling so sound designers can work efficiently</a:t>
            </a:r>
          </a:p>
          <a:p>
            <a:r>
              <a:rPr lang="en-GB" dirty="0"/>
              <a:t>Behind the scenes, there are a lot of complex audio systems that dictate how sounds and music behave in a dynamic world</a:t>
            </a:r>
            <a:endParaRPr lang="en-IN" dirty="0"/>
          </a:p>
        </p:txBody>
      </p:sp>
    </p:spTree>
    <p:extLst>
      <p:ext uri="{BB962C8B-B14F-4D97-AF65-F5344CB8AC3E}">
        <p14:creationId xmlns:p14="http://schemas.microsoft.com/office/powerpoint/2010/main" val="1840335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One of my favourite topics </a:t>
            </a:r>
          </a:p>
          <a:p>
            <a:r>
              <a:rPr lang="en-IN" dirty="0"/>
              <a:t>Programmer art </a:t>
            </a:r>
          </a:p>
        </p:txBody>
      </p:sp>
    </p:spTree>
    <p:extLst>
      <p:ext uri="{BB962C8B-B14F-4D97-AF65-F5344CB8AC3E}">
        <p14:creationId xmlns:p14="http://schemas.microsoft.com/office/powerpoint/2010/main" val="1013848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401138"/>
            <a:ext cx="4732500" cy="18132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251275"/>
            <a:ext cx="4732500" cy="491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621125" y="438250"/>
            <a:ext cx="184200" cy="1842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21125" y="4516475"/>
            <a:ext cx="184200" cy="1842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8338675" y="4516475"/>
            <a:ext cx="184200" cy="1842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621125" y="4516475"/>
            <a:ext cx="184200" cy="1842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621125" y="438250"/>
            <a:ext cx="184200" cy="1842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713225" y="2003375"/>
            <a:ext cx="3013500" cy="1511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713225" y="860525"/>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 name="Google Shape;19;p3"/>
          <p:cNvSpPr txBox="1">
            <a:spLocks noGrp="1"/>
          </p:cNvSpPr>
          <p:nvPr>
            <p:ph type="subTitle" idx="1"/>
          </p:nvPr>
        </p:nvSpPr>
        <p:spPr>
          <a:xfrm>
            <a:off x="713225" y="3589325"/>
            <a:ext cx="3013500" cy="681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TITLE_AND_TWO_COLUMNS_1_1_1_1_1_1_1_1_1_1">
    <p:spTree>
      <p:nvGrpSpPr>
        <p:cNvPr id="1" name="Shape 19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TITLE_AND_TWO_COLUMNS_1_1_1_1_1_1_1_1_1_1_1">
    <p:spTree>
      <p:nvGrpSpPr>
        <p:cNvPr id="1" name="Shape 197"/>
        <p:cNvGrpSpPr/>
        <p:nvPr/>
      </p:nvGrpSpPr>
      <p:grpSpPr>
        <a:xfrm>
          <a:off x="0" y="0"/>
          <a:ext cx="0" cy="0"/>
          <a:chOff x="0" y="0"/>
          <a:chExt cx="0" cy="0"/>
        </a:xfrm>
      </p:grpSpPr>
      <p:sp>
        <p:nvSpPr>
          <p:cNvPr id="198" name="Google Shape;198;p28"/>
          <p:cNvSpPr/>
          <p:nvPr/>
        </p:nvSpPr>
        <p:spPr>
          <a:xfrm>
            <a:off x="8338675" y="438250"/>
            <a:ext cx="184200" cy="1842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8"/>
          <p:cNvSpPr/>
          <p:nvPr/>
        </p:nvSpPr>
        <p:spPr>
          <a:xfrm>
            <a:off x="8338675" y="4516475"/>
            <a:ext cx="184200" cy="1842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8"/>
          <p:cNvSpPr/>
          <p:nvPr/>
        </p:nvSpPr>
        <p:spPr>
          <a:xfrm>
            <a:off x="621125" y="438250"/>
            <a:ext cx="184200" cy="1842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8"/>
          <p:cNvSpPr/>
          <p:nvPr/>
        </p:nvSpPr>
        <p:spPr>
          <a:xfrm>
            <a:off x="621125" y="4516475"/>
            <a:ext cx="184200" cy="1842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TITLE_AND_TWO_COLUMNS_1_1_1_1_1_1_1_1_1_1_1_1">
    <p:spTree>
      <p:nvGrpSpPr>
        <p:cNvPr id="1" name="Shape 202"/>
        <p:cNvGrpSpPr/>
        <p:nvPr/>
      </p:nvGrpSpPr>
      <p:grpSpPr>
        <a:xfrm>
          <a:off x="0" y="0"/>
          <a:ext cx="0" cy="0"/>
          <a:chOff x="0" y="0"/>
          <a:chExt cx="0" cy="0"/>
        </a:xfrm>
      </p:grpSpPr>
      <p:sp>
        <p:nvSpPr>
          <p:cNvPr id="203" name="Google Shape;203;p29"/>
          <p:cNvSpPr/>
          <p:nvPr/>
        </p:nvSpPr>
        <p:spPr>
          <a:xfrm>
            <a:off x="993150" y="3854300"/>
            <a:ext cx="527700" cy="5277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535581" y="4280656"/>
            <a:ext cx="304200" cy="3042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7782800" y="737450"/>
            <a:ext cx="527700" cy="5277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8379706" y="530356"/>
            <a:ext cx="304200" cy="3042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Oswald Medium"/>
              <a:buNone/>
              <a:defRPr sz="3500">
                <a:solidFill>
                  <a:schemeClr val="dk1"/>
                </a:solidFill>
                <a:latin typeface="Oswald Medium"/>
                <a:ea typeface="Oswald Medium"/>
                <a:cs typeface="Oswald Medium"/>
                <a:sym typeface="Oswald Medium"/>
              </a:defRPr>
            </a:lvl1pPr>
            <a:lvl2pPr lvl="1">
              <a:spcBef>
                <a:spcPts val="0"/>
              </a:spcBef>
              <a:spcAft>
                <a:spcPts val="0"/>
              </a:spcAft>
              <a:buClr>
                <a:schemeClr val="dk1"/>
              </a:buClr>
              <a:buSzPts val="3500"/>
              <a:buFont typeface="Oswald Medium"/>
              <a:buNone/>
              <a:defRPr sz="3500">
                <a:solidFill>
                  <a:schemeClr val="dk1"/>
                </a:solidFill>
                <a:latin typeface="Oswald Medium"/>
                <a:ea typeface="Oswald Medium"/>
                <a:cs typeface="Oswald Medium"/>
                <a:sym typeface="Oswald Medium"/>
              </a:defRPr>
            </a:lvl2pPr>
            <a:lvl3pPr lvl="2">
              <a:spcBef>
                <a:spcPts val="0"/>
              </a:spcBef>
              <a:spcAft>
                <a:spcPts val="0"/>
              </a:spcAft>
              <a:buClr>
                <a:schemeClr val="dk1"/>
              </a:buClr>
              <a:buSzPts val="3500"/>
              <a:buFont typeface="Oswald Medium"/>
              <a:buNone/>
              <a:defRPr sz="3500">
                <a:solidFill>
                  <a:schemeClr val="dk1"/>
                </a:solidFill>
                <a:latin typeface="Oswald Medium"/>
                <a:ea typeface="Oswald Medium"/>
                <a:cs typeface="Oswald Medium"/>
                <a:sym typeface="Oswald Medium"/>
              </a:defRPr>
            </a:lvl3pPr>
            <a:lvl4pPr lvl="3">
              <a:spcBef>
                <a:spcPts val="0"/>
              </a:spcBef>
              <a:spcAft>
                <a:spcPts val="0"/>
              </a:spcAft>
              <a:buClr>
                <a:schemeClr val="dk1"/>
              </a:buClr>
              <a:buSzPts val="3500"/>
              <a:buFont typeface="Oswald Medium"/>
              <a:buNone/>
              <a:defRPr sz="3500">
                <a:solidFill>
                  <a:schemeClr val="dk1"/>
                </a:solidFill>
                <a:latin typeface="Oswald Medium"/>
                <a:ea typeface="Oswald Medium"/>
                <a:cs typeface="Oswald Medium"/>
                <a:sym typeface="Oswald Medium"/>
              </a:defRPr>
            </a:lvl4pPr>
            <a:lvl5pPr lvl="4">
              <a:spcBef>
                <a:spcPts val="0"/>
              </a:spcBef>
              <a:spcAft>
                <a:spcPts val="0"/>
              </a:spcAft>
              <a:buClr>
                <a:schemeClr val="dk1"/>
              </a:buClr>
              <a:buSzPts val="3500"/>
              <a:buFont typeface="Oswald Medium"/>
              <a:buNone/>
              <a:defRPr sz="3500">
                <a:solidFill>
                  <a:schemeClr val="dk1"/>
                </a:solidFill>
                <a:latin typeface="Oswald Medium"/>
                <a:ea typeface="Oswald Medium"/>
                <a:cs typeface="Oswald Medium"/>
                <a:sym typeface="Oswald Medium"/>
              </a:defRPr>
            </a:lvl5pPr>
            <a:lvl6pPr lvl="5">
              <a:spcBef>
                <a:spcPts val="0"/>
              </a:spcBef>
              <a:spcAft>
                <a:spcPts val="0"/>
              </a:spcAft>
              <a:buClr>
                <a:schemeClr val="dk1"/>
              </a:buClr>
              <a:buSzPts val="3500"/>
              <a:buFont typeface="Oswald Medium"/>
              <a:buNone/>
              <a:defRPr sz="3500">
                <a:solidFill>
                  <a:schemeClr val="dk1"/>
                </a:solidFill>
                <a:latin typeface="Oswald Medium"/>
                <a:ea typeface="Oswald Medium"/>
                <a:cs typeface="Oswald Medium"/>
                <a:sym typeface="Oswald Medium"/>
              </a:defRPr>
            </a:lvl6pPr>
            <a:lvl7pPr lvl="6">
              <a:spcBef>
                <a:spcPts val="0"/>
              </a:spcBef>
              <a:spcAft>
                <a:spcPts val="0"/>
              </a:spcAft>
              <a:buClr>
                <a:schemeClr val="dk1"/>
              </a:buClr>
              <a:buSzPts val="3500"/>
              <a:buFont typeface="Oswald Medium"/>
              <a:buNone/>
              <a:defRPr sz="3500">
                <a:solidFill>
                  <a:schemeClr val="dk1"/>
                </a:solidFill>
                <a:latin typeface="Oswald Medium"/>
                <a:ea typeface="Oswald Medium"/>
                <a:cs typeface="Oswald Medium"/>
                <a:sym typeface="Oswald Medium"/>
              </a:defRPr>
            </a:lvl7pPr>
            <a:lvl8pPr lvl="7">
              <a:spcBef>
                <a:spcPts val="0"/>
              </a:spcBef>
              <a:spcAft>
                <a:spcPts val="0"/>
              </a:spcAft>
              <a:buClr>
                <a:schemeClr val="dk1"/>
              </a:buClr>
              <a:buSzPts val="3500"/>
              <a:buFont typeface="Oswald Medium"/>
              <a:buNone/>
              <a:defRPr sz="3500">
                <a:solidFill>
                  <a:schemeClr val="dk1"/>
                </a:solidFill>
                <a:latin typeface="Oswald Medium"/>
                <a:ea typeface="Oswald Medium"/>
                <a:cs typeface="Oswald Medium"/>
                <a:sym typeface="Oswald Medium"/>
              </a:defRPr>
            </a:lvl8pPr>
            <a:lvl9pPr lvl="8">
              <a:spcBef>
                <a:spcPts val="0"/>
              </a:spcBef>
              <a:spcAft>
                <a:spcPts val="0"/>
              </a:spcAft>
              <a:buClr>
                <a:schemeClr val="dk1"/>
              </a:buClr>
              <a:buSzPts val="3500"/>
              <a:buFont typeface="Oswald Medium"/>
              <a:buNone/>
              <a:defRPr sz="3500">
                <a:solidFill>
                  <a:schemeClr val="dk1"/>
                </a:solidFill>
                <a:latin typeface="Oswald Medium"/>
                <a:ea typeface="Oswald Medium"/>
                <a:cs typeface="Oswald Medium"/>
                <a:sym typeface="Oswald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73" r:id="rId4"/>
    <p:sldLayoutId id="2147483674" r:id="rId5"/>
    <p:sldLayoutId id="2147483675"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customXml" Target="../ink/ink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hyperlink" Target="https://www.audiokinetic.com/en/blog/" TargetMode="External"/><Relationship Id="rId2" Type="http://schemas.openxmlformats.org/officeDocument/2006/relationships/hyperlink" Target="https://gdcvault.com/free" TargetMode="External"/><Relationship Id="rId1" Type="http://schemas.openxmlformats.org/officeDocument/2006/relationships/slideLayout" Target="../slideLayouts/slideLayout2.xml"/><Relationship Id="rId5" Type="http://schemas.openxmlformats.org/officeDocument/2006/relationships/hyperlink" Target="https://www.youtube.com/@audiodevcon" TargetMode="External"/><Relationship Id="rId4" Type="http://schemas.openxmlformats.org/officeDocument/2006/relationships/hyperlink" Target="https://www.youtube.com/@UnrealEngin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inghHarleen/ADC2024" TargetMode="External"/><Relationship Id="rId2" Type="http://schemas.openxmlformats.org/officeDocument/2006/relationships/hyperlink" Target="http://www.linkedin.com/in/harleen-s-dev" TargetMode="Externa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https://singhharleen.github.io/learning-resources.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F00BD-AEA6-912A-29CA-66EDAC5C9E74}"/>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07DB0AA0-B3BD-2753-F07F-25139EFEC292}"/>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96B5E1BD-ED86-8FBA-4FD6-43B001B22116}"/>
              </a:ext>
            </a:extLst>
          </p:cNvPr>
          <p:cNvSpPr>
            <a:spLocks noGrp="1"/>
          </p:cNvSpPr>
          <p:nvPr>
            <p:ph type="subTitle" idx="1"/>
          </p:nvPr>
        </p:nvSpPr>
        <p:spPr/>
        <p:txBody>
          <a:bodyPr/>
          <a:lstStyle/>
          <a:p>
            <a:endParaRPr lang="en-IN"/>
          </a:p>
        </p:txBody>
      </p:sp>
      <p:pic>
        <p:nvPicPr>
          <p:cNvPr id="6" name="Picture 5" descr="A green and blue object with white text&#10;&#10;Description automatically generated">
            <a:extLst>
              <a:ext uri="{FF2B5EF4-FFF2-40B4-BE49-F238E27FC236}">
                <a16:creationId xmlns:a16="http://schemas.microsoft.com/office/drawing/2014/main" id="{FB868D34-66E3-3BF8-B858-4B7645F4B2D7}"/>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971268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94ABE3-2941-5734-7D02-E00748E71CA0}"/>
              </a:ext>
            </a:extLst>
          </p:cNvPr>
          <p:cNvSpPr>
            <a:spLocks noGrp="1"/>
          </p:cNvSpPr>
          <p:nvPr>
            <p:ph type="title" idx="2"/>
          </p:nvPr>
        </p:nvSpPr>
        <p:spPr>
          <a:xfrm>
            <a:off x="2727264" y="425709"/>
            <a:ext cx="3689472" cy="298580"/>
          </a:xfrm>
        </p:spPr>
        <p:txBody>
          <a:bodyPr/>
          <a:lstStyle/>
          <a:p>
            <a:r>
              <a:rPr lang="en-GB" sz="2400" dirty="0">
                <a:solidFill>
                  <a:schemeClr val="tx1"/>
                </a:solidFill>
              </a:rPr>
              <a:t>Engine and DSP Programming</a:t>
            </a:r>
            <a:endParaRPr lang="en-IN" sz="2400" dirty="0"/>
          </a:p>
        </p:txBody>
      </p:sp>
      <p:sp>
        <p:nvSpPr>
          <p:cNvPr id="5" name="Rectangle 2">
            <a:extLst>
              <a:ext uri="{FF2B5EF4-FFF2-40B4-BE49-F238E27FC236}">
                <a16:creationId xmlns:a16="http://schemas.microsoft.com/office/drawing/2014/main" id="{3232599B-C117-8576-CF9D-3BC620EE4D46}"/>
              </a:ext>
            </a:extLst>
          </p:cNvPr>
          <p:cNvSpPr>
            <a:spLocks noGrp="1" noChangeArrowheads="1"/>
          </p:cNvSpPr>
          <p:nvPr>
            <p:ph type="subTitle" idx="1"/>
          </p:nvPr>
        </p:nvSpPr>
        <p:spPr bwMode="auto">
          <a:xfrm>
            <a:off x="848178" y="966677"/>
            <a:ext cx="743476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Barlow" panose="00000500000000000000" pitchFamily="2"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lang="en-US" altLang="en-US" sz="1400" dirty="0">
                <a:solidFill>
                  <a:schemeClr val="tx1"/>
                </a:solidFill>
                <a:latin typeface="Barlow" panose="00000500000000000000" pitchFamily="2" charset="0"/>
              </a:rPr>
              <a:t>    </a:t>
            </a:r>
            <a:r>
              <a:rPr kumimoji="0" lang="en-US" altLang="en-US" sz="1400" b="0" i="0" u="none" strike="noStrike" cap="none" normalizeH="0" baseline="0" dirty="0">
                <a:ln>
                  <a:noFill/>
                </a:ln>
                <a:solidFill>
                  <a:schemeClr val="tx1"/>
                </a:solidFill>
                <a:effectLst/>
                <a:latin typeface="Barlow" panose="00000500000000000000" pitchFamily="2" charset="0"/>
              </a:rPr>
              <a:t>Many game companies use off-the-shelf audio tools like </a:t>
            </a:r>
            <a:r>
              <a:rPr kumimoji="0" lang="en-US" altLang="en-US" sz="1400" b="0" i="0" u="none" strike="noStrike" cap="none" normalizeH="0" baseline="0" dirty="0" err="1">
                <a:ln>
                  <a:noFill/>
                </a:ln>
                <a:solidFill>
                  <a:schemeClr val="tx1"/>
                </a:solidFill>
                <a:effectLst/>
                <a:latin typeface="Barlow" panose="00000500000000000000" pitchFamily="2" charset="0"/>
              </a:rPr>
              <a:t>Wwise</a:t>
            </a:r>
            <a:r>
              <a:rPr kumimoji="0" lang="en-US" altLang="en-US" sz="1400" b="0" i="0" u="none" strike="noStrike" cap="none" normalizeH="0" baseline="0" dirty="0">
                <a:ln>
                  <a:noFill/>
                </a:ln>
                <a:solidFill>
                  <a:schemeClr val="tx1"/>
                </a:solidFill>
                <a:effectLst/>
                <a:latin typeface="Barlow" panose="00000500000000000000" pitchFamily="2" charset="0"/>
              </a:rPr>
              <a:t>, FMOD, and Fabric</a:t>
            </a:r>
          </a:p>
          <a:p>
            <a:pPr marL="0" marR="0" lvl="0" indent="0" algn="l" defTabSz="914400" rtl="0" eaLnBrk="0" fontAlgn="base" latinLnBrk="0" hangingPunct="0">
              <a:lnSpc>
                <a:spcPct val="200000"/>
              </a:lnSpc>
              <a:spcBef>
                <a:spcPct val="0"/>
              </a:spcBef>
              <a:spcAft>
                <a:spcPct val="0"/>
              </a:spcAft>
              <a:buClrTx/>
              <a:buSzTx/>
              <a:buFontTx/>
              <a:buChar char="•"/>
              <a:tabLst/>
            </a:pPr>
            <a:r>
              <a:rPr lang="en-US" altLang="en-US" sz="1400" dirty="0">
                <a:solidFill>
                  <a:schemeClr val="tx1"/>
                </a:solidFill>
                <a:latin typeface="Barlow" panose="00000500000000000000" pitchFamily="2" charset="0"/>
              </a:rPr>
              <a:t>    </a:t>
            </a:r>
            <a:r>
              <a:rPr kumimoji="0" lang="en-US" altLang="en-US" sz="1400" b="0" i="0" u="none" strike="noStrike" cap="none" normalizeH="0" baseline="0" dirty="0">
                <a:ln>
                  <a:noFill/>
                </a:ln>
                <a:solidFill>
                  <a:schemeClr val="tx1"/>
                </a:solidFill>
                <a:effectLst/>
                <a:latin typeface="Barlow" panose="00000500000000000000" pitchFamily="2" charset="0"/>
              </a:rPr>
              <a:t>These tools enable complex sound </a:t>
            </a:r>
            <a:r>
              <a:rPr kumimoji="0" lang="en-US" altLang="en-US" sz="1400" b="0" i="0" u="none" strike="noStrike" cap="none" normalizeH="0" baseline="0" dirty="0" err="1">
                <a:ln>
                  <a:noFill/>
                </a:ln>
                <a:solidFill>
                  <a:schemeClr val="tx1"/>
                </a:solidFill>
                <a:effectLst/>
                <a:latin typeface="Barlow" panose="00000500000000000000" pitchFamily="2" charset="0"/>
              </a:rPr>
              <a:t>behaviours</a:t>
            </a:r>
            <a:r>
              <a:rPr kumimoji="0" lang="en-US" altLang="en-US" sz="1400" b="0" i="0" u="none" strike="noStrike" cap="none" normalizeH="0" baseline="0" dirty="0">
                <a:ln>
                  <a:noFill/>
                </a:ln>
                <a:solidFill>
                  <a:schemeClr val="tx1"/>
                </a:solidFill>
                <a:effectLst/>
                <a:latin typeface="Barlow" panose="00000500000000000000" pitchFamily="2" charset="0"/>
              </a:rPr>
              <a:t> without code support</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Barlow" panose="00000500000000000000" pitchFamily="2" charset="0"/>
              </a:rPr>
              <a:t>    Larger companies may use proprietary engines or combine tools with in-house  </a:t>
            </a:r>
            <a:r>
              <a:rPr kumimoji="0" lang="en-US" altLang="en-US" sz="1400" b="0" i="0" u="none" strike="noStrike" cap="none" normalizeH="0" dirty="0">
                <a:ln>
                  <a:noFill/>
                </a:ln>
                <a:solidFill>
                  <a:schemeClr val="tx1"/>
                </a:solidFill>
                <a:effectLst/>
                <a:latin typeface="Barlow" panose="00000500000000000000" pitchFamily="2" charset="0"/>
              </a:rPr>
              <a:t> </a:t>
            </a:r>
            <a:r>
              <a:rPr kumimoji="0" lang="en-US" altLang="en-US" sz="1400" b="0" i="0" u="none" strike="noStrike" cap="none" normalizeH="0" baseline="0" dirty="0">
                <a:ln>
                  <a:noFill/>
                </a:ln>
                <a:solidFill>
                  <a:schemeClr val="tx1"/>
                </a:solidFill>
                <a:effectLst/>
                <a:latin typeface="Barlow" panose="00000500000000000000" pitchFamily="2" charset="0"/>
              </a:rPr>
              <a:t>engines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Barlow" panose="00000500000000000000" pitchFamily="2" charset="0"/>
              </a:rPr>
              <a:t>    Alternatively, you could work for an audio middleware provider</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Barlow" panose="00000500000000000000" pitchFamily="2" charset="0"/>
              </a:rPr>
              <a:t>    Core components include I/O, mixing, summing, and DSP (reverb, filtering, etc.)</a:t>
            </a:r>
          </a:p>
        </p:txBody>
      </p:sp>
    </p:spTree>
    <p:extLst>
      <p:ext uri="{BB962C8B-B14F-4D97-AF65-F5344CB8AC3E}">
        <p14:creationId xmlns:p14="http://schemas.microsoft.com/office/powerpoint/2010/main" val="9155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0E2705-30FA-CEF6-2F3A-787BD86B43A1}"/>
              </a:ext>
            </a:extLst>
          </p:cNvPr>
          <p:cNvSpPr>
            <a:spLocks noGrp="1"/>
          </p:cNvSpPr>
          <p:nvPr>
            <p:ph type="title" idx="2"/>
          </p:nvPr>
        </p:nvSpPr>
        <p:spPr>
          <a:xfrm>
            <a:off x="4009546" y="339402"/>
            <a:ext cx="1124907" cy="464422"/>
          </a:xfrm>
        </p:spPr>
        <p:txBody>
          <a:bodyPr/>
          <a:lstStyle/>
          <a:p>
            <a:r>
              <a:rPr lang="en-GB" sz="2400" dirty="0"/>
              <a:t>Haptics</a:t>
            </a:r>
            <a:endParaRPr lang="en-IN" sz="2400" dirty="0"/>
          </a:p>
        </p:txBody>
      </p:sp>
      <p:pic>
        <p:nvPicPr>
          <p:cNvPr id="4" name="Graphic 3" descr="A circle filled with wavy lines">
            <a:extLst>
              <a:ext uri="{FF2B5EF4-FFF2-40B4-BE49-F238E27FC236}">
                <a16:creationId xmlns:a16="http://schemas.microsoft.com/office/drawing/2014/main" id="{5DE00C8E-B597-8E25-FBBD-95C9FAF940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18298" y="1386647"/>
            <a:ext cx="2171813" cy="2171813"/>
          </a:xfrm>
          <a:prstGeom prst="rect">
            <a:avLst/>
          </a:prstGeom>
        </p:spPr>
      </p:pic>
      <p:sp>
        <p:nvSpPr>
          <p:cNvPr id="7" name="Rectangle 3">
            <a:extLst>
              <a:ext uri="{FF2B5EF4-FFF2-40B4-BE49-F238E27FC236}">
                <a16:creationId xmlns:a16="http://schemas.microsoft.com/office/drawing/2014/main" id="{FE7FB5B1-BDD7-1339-4510-88ECBF747AD0}"/>
              </a:ext>
            </a:extLst>
          </p:cNvPr>
          <p:cNvSpPr>
            <a:spLocks noChangeArrowheads="1"/>
          </p:cNvSpPr>
          <p:nvPr/>
        </p:nvSpPr>
        <p:spPr bwMode="auto">
          <a:xfrm>
            <a:off x="723206" y="954190"/>
            <a:ext cx="5814753" cy="3036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Barlow" panose="00000500000000000000" pitchFamily="2" charset="0"/>
              </a:rPr>
              <a:t>    Feedback Mechanisms</a:t>
            </a:r>
            <a:r>
              <a:rPr kumimoji="0" lang="en-US" altLang="en-US" b="0" i="0" u="none" strike="noStrike" cap="none" normalizeH="0" baseline="0" dirty="0">
                <a:ln>
                  <a:noFill/>
                </a:ln>
                <a:solidFill>
                  <a:schemeClr val="tx1"/>
                </a:solidFill>
                <a:effectLst/>
                <a:latin typeface="Barlow" panose="00000500000000000000" pitchFamily="2" charset="0"/>
              </a:rPr>
              <a:t>: Vibration/resistance (frequency, amplitude) </a:t>
            </a:r>
            <a:r>
              <a:rPr lang="en-US" altLang="en-US" dirty="0">
                <a:solidFill>
                  <a:schemeClr val="tx1"/>
                </a:solidFill>
                <a:latin typeface="Barlow" panose="00000500000000000000" pitchFamily="2" charset="0"/>
              </a:rPr>
              <a:t> </a:t>
            </a:r>
            <a:r>
              <a:rPr kumimoji="0" lang="en-US" altLang="en-US" b="0" i="0" u="none" strike="noStrike" cap="none" normalizeH="0" baseline="0" dirty="0">
                <a:ln>
                  <a:noFill/>
                </a:ln>
                <a:solidFill>
                  <a:schemeClr val="tx1"/>
                </a:solidFill>
                <a:effectLst/>
                <a:latin typeface="Barlow" panose="00000500000000000000" pitchFamily="2" charset="0"/>
              </a:rPr>
              <a:t>   </a:t>
            </a:r>
            <a:endParaRPr lang="en-US" altLang="en-US" dirty="0">
              <a:solidFill>
                <a:schemeClr val="tx1"/>
              </a:solidFill>
              <a:latin typeface="Barlow" panose="00000500000000000000" pitchFamily="2" charset="0"/>
            </a:endParaRPr>
          </a:p>
          <a:p>
            <a:pPr marL="0" marR="0" lvl="0" indent="0" algn="l" defTabSz="914400" rtl="0" eaLnBrk="0" fontAlgn="base" latinLnBrk="0" hangingPunct="0">
              <a:lnSpc>
                <a:spcPct val="200000"/>
              </a:lnSpc>
              <a:spcBef>
                <a:spcPct val="0"/>
              </a:spcBef>
              <a:spcAft>
                <a:spcPct val="0"/>
              </a:spcAft>
              <a:buClrTx/>
              <a:buSzTx/>
              <a:tabLst/>
            </a:pPr>
            <a:r>
              <a:rPr kumimoji="0" lang="en-US" altLang="en-US" b="0" i="0" u="none" strike="noStrike" cap="none" normalizeH="0" dirty="0">
                <a:ln>
                  <a:noFill/>
                </a:ln>
                <a:solidFill>
                  <a:schemeClr val="tx1"/>
                </a:solidFill>
                <a:effectLst/>
                <a:latin typeface="Barlow" panose="00000500000000000000" pitchFamily="2" charset="0"/>
              </a:rPr>
              <a:t>  </a:t>
            </a:r>
            <a:r>
              <a:rPr kumimoji="0" lang="en-US" altLang="en-US" b="0" i="0" u="none" strike="noStrike" cap="none" normalizeH="0" baseline="0" dirty="0">
                <a:ln>
                  <a:noFill/>
                </a:ln>
                <a:solidFill>
                  <a:schemeClr val="tx1"/>
                </a:solidFill>
                <a:effectLst/>
                <a:latin typeface="Barlow" panose="00000500000000000000" pitchFamily="2" charset="0"/>
              </a:rPr>
              <a:t>    for weight and impact—e.g., pulling a bow string</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Barlow" panose="00000500000000000000" pitchFamily="2" charset="0"/>
              </a:rPr>
              <a:t>    Design Approach</a:t>
            </a:r>
            <a:r>
              <a:rPr kumimoji="0" lang="en-US" altLang="en-US" b="0" i="0" u="none" strike="noStrike" cap="none" normalizeH="0" baseline="0" dirty="0">
                <a:ln>
                  <a:noFill/>
                </a:ln>
                <a:solidFill>
                  <a:schemeClr val="tx1"/>
                </a:solidFill>
                <a:effectLst/>
                <a:latin typeface="Barlow" panose="00000500000000000000" pitchFamily="2" charset="0"/>
              </a:rPr>
              <a:t>: Hand-designed?</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Barlow" panose="00000500000000000000" pitchFamily="2" charset="0"/>
              </a:rPr>
              <a:t>    Real-time Audio</a:t>
            </a:r>
            <a:r>
              <a:rPr kumimoji="0" lang="en-US" altLang="en-US" b="0" i="0" u="none" strike="noStrike" cap="none" normalizeH="0" baseline="0" dirty="0">
                <a:ln>
                  <a:noFill/>
                </a:ln>
                <a:solidFill>
                  <a:schemeClr val="tx1"/>
                </a:solidFill>
                <a:effectLst/>
                <a:latin typeface="Barlow" panose="00000500000000000000" pitchFamily="2" charset="0"/>
              </a:rPr>
              <a:t>: Driven by mix buses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Barlow" panose="00000500000000000000" pitchFamily="2" charset="0"/>
              </a:rPr>
              <a:t>    Offline Assets</a:t>
            </a:r>
            <a:r>
              <a:rPr kumimoji="0" lang="en-US" altLang="en-US" b="0" i="0" u="none" strike="noStrike" cap="none" normalizeH="0" baseline="0" dirty="0">
                <a:ln>
                  <a:noFill/>
                </a:ln>
                <a:solidFill>
                  <a:schemeClr val="tx1"/>
                </a:solidFill>
                <a:effectLst/>
                <a:latin typeface="Barlow" panose="00000500000000000000" pitchFamily="2" charset="0"/>
              </a:rPr>
              <a:t>?</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Barlow" panose="00000500000000000000" pitchFamily="2" charset="0"/>
              </a:rPr>
              <a:t>    </a:t>
            </a:r>
            <a:r>
              <a:rPr kumimoji="0" lang="en-US" altLang="en-US" i="0" u="none" strike="noStrike" cap="none" normalizeH="0" baseline="0" dirty="0">
                <a:ln>
                  <a:noFill/>
                </a:ln>
                <a:solidFill>
                  <a:schemeClr val="tx1"/>
                </a:solidFill>
                <a:effectLst/>
                <a:latin typeface="Barlow" panose="00000500000000000000" pitchFamily="2" charset="0"/>
              </a:rPr>
              <a:t>Multi-Platform Implications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Barlow" panose="00000500000000000000" pitchFamily="2" charset="0"/>
              </a:rPr>
              <a:t>    Exposing Parameters</a:t>
            </a:r>
            <a:r>
              <a:rPr kumimoji="0" lang="en-US" altLang="en-US" b="0" i="0" u="none" strike="noStrike" cap="none" normalizeH="0" baseline="0" dirty="0">
                <a:ln>
                  <a:noFill/>
                </a:ln>
                <a:solidFill>
                  <a:schemeClr val="tx1"/>
                </a:solidFill>
                <a:effectLst/>
                <a:latin typeface="Barlow" panose="00000500000000000000" pitchFamily="2" charset="0"/>
              </a:rPr>
              <a:t>: For easier game implementation</a:t>
            </a:r>
            <a:r>
              <a:rPr kumimoji="0" lang="en-US" altLang="en-US" b="0" i="0" u="none" strike="noStrike" cap="none" normalizeH="0" dirty="0">
                <a:ln>
                  <a:noFill/>
                </a:ln>
                <a:solidFill>
                  <a:schemeClr val="tx1"/>
                </a:solidFill>
                <a:effectLst/>
                <a:latin typeface="Barlow" panose="00000500000000000000" pitchFamily="2" charset="0"/>
              </a:rPr>
              <a:t> </a:t>
            </a:r>
            <a:endParaRPr kumimoji="0" lang="en-US" altLang="en-US" b="0" i="0" u="none" strike="noStrike" cap="none" normalizeH="0" baseline="0" dirty="0">
              <a:ln>
                <a:noFill/>
              </a:ln>
              <a:solidFill>
                <a:schemeClr val="tx1"/>
              </a:solidFill>
              <a:effectLst/>
              <a:latin typeface="Barlow" panose="00000500000000000000" pitchFamily="2" charset="0"/>
            </a:endParaRPr>
          </a:p>
        </p:txBody>
      </p:sp>
    </p:spTree>
    <p:extLst>
      <p:ext uri="{BB962C8B-B14F-4D97-AF65-F5344CB8AC3E}">
        <p14:creationId xmlns:p14="http://schemas.microsoft.com/office/powerpoint/2010/main" val="407572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F37D1870-B942-8BB0-1343-926D6A13F092}"/>
              </a:ext>
            </a:extLst>
          </p:cNvPr>
          <p:cNvSpPr>
            <a:spLocks noGrp="1"/>
          </p:cNvSpPr>
          <p:nvPr>
            <p:ph type="subTitle" idx="1"/>
          </p:nvPr>
        </p:nvSpPr>
        <p:spPr>
          <a:xfrm>
            <a:off x="833377" y="1398431"/>
            <a:ext cx="7477245" cy="1626820"/>
          </a:xfrm>
        </p:spPr>
        <p:txBody>
          <a:bodyPr/>
          <a:lstStyle/>
          <a:p>
            <a:pPr>
              <a:lnSpc>
                <a:spcPct val="200000"/>
              </a:lnSpc>
              <a:buFont typeface="Arial" panose="020B0604020202020204" pitchFamily="34" charset="0"/>
              <a:buChar char="•"/>
            </a:pPr>
            <a:r>
              <a:rPr lang="en-US" sz="1400" dirty="0"/>
              <a:t>Core audio systems enable sound designers to bring content into the game </a:t>
            </a:r>
          </a:p>
          <a:p>
            <a:pPr>
              <a:lnSpc>
                <a:spcPct val="200000"/>
              </a:lnSpc>
              <a:buFont typeface="Arial" panose="020B0604020202020204" pitchFamily="34" charset="0"/>
              <a:buChar char="•"/>
            </a:pPr>
            <a:r>
              <a:rPr lang="en-US" sz="1400" dirty="0"/>
              <a:t>Asset implementation is time-consuming</a:t>
            </a:r>
          </a:p>
          <a:p>
            <a:pPr>
              <a:lnSpc>
                <a:spcPct val="200000"/>
              </a:lnSpc>
              <a:buFont typeface="Arial" panose="020B0604020202020204" pitchFamily="34" charset="0"/>
              <a:buChar char="•"/>
            </a:pPr>
            <a:r>
              <a:rPr lang="en-US" sz="1400" dirty="0"/>
              <a:t>Off-the-shelf tools are often general-purpose, sometimes requiring custom tools to meet specific needs</a:t>
            </a:r>
          </a:p>
          <a:p>
            <a:pPr marL="139700" indent="0">
              <a:lnSpc>
                <a:spcPct val="200000"/>
              </a:lnSpc>
            </a:pPr>
            <a:endParaRPr lang="en-IN" sz="1400" dirty="0">
              <a:latin typeface="Barlow" panose="00000500000000000000" pitchFamily="2" charset="0"/>
            </a:endParaRPr>
          </a:p>
        </p:txBody>
      </p:sp>
      <p:sp>
        <p:nvSpPr>
          <p:cNvPr id="5" name="TextBox 4">
            <a:extLst>
              <a:ext uri="{FF2B5EF4-FFF2-40B4-BE49-F238E27FC236}">
                <a16:creationId xmlns:a16="http://schemas.microsoft.com/office/drawing/2014/main" id="{BF1FA673-84CE-FFD9-E9D8-F9F754EBDFF0}"/>
              </a:ext>
            </a:extLst>
          </p:cNvPr>
          <p:cNvSpPr txBox="1"/>
          <p:nvPr/>
        </p:nvSpPr>
        <p:spPr>
          <a:xfrm>
            <a:off x="3805603" y="341982"/>
            <a:ext cx="1532792" cy="461665"/>
          </a:xfrm>
          <a:prstGeom prst="rect">
            <a:avLst/>
          </a:prstGeom>
          <a:noFill/>
        </p:spPr>
        <p:txBody>
          <a:bodyPr wrap="none" rtlCol="0">
            <a:spAutoFit/>
          </a:bodyPr>
          <a:lstStyle/>
          <a:p>
            <a:r>
              <a:rPr lang="en-GB" sz="2400" dirty="0">
                <a:solidFill>
                  <a:schemeClr val="accent6"/>
                </a:solidFill>
                <a:latin typeface="+mj-lt"/>
              </a:rPr>
              <a:t>What next?</a:t>
            </a:r>
            <a:endParaRPr lang="en-IN" sz="2400" dirty="0">
              <a:solidFill>
                <a:schemeClr val="accent6"/>
              </a:solidFill>
              <a:latin typeface="+mj-lt"/>
            </a:endParaRPr>
          </a:p>
        </p:txBody>
      </p:sp>
    </p:spTree>
    <p:extLst>
      <p:ext uri="{BB962C8B-B14F-4D97-AF65-F5344CB8AC3E}">
        <p14:creationId xmlns:p14="http://schemas.microsoft.com/office/powerpoint/2010/main" val="172565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C6BF0A-055F-DE7D-1BE6-B2CB1F1A91DA}"/>
              </a:ext>
            </a:extLst>
          </p:cNvPr>
          <p:cNvSpPr>
            <a:spLocks noGrp="1"/>
          </p:cNvSpPr>
          <p:nvPr>
            <p:ph type="title" idx="2"/>
          </p:nvPr>
        </p:nvSpPr>
        <p:spPr>
          <a:xfrm>
            <a:off x="3318327" y="587827"/>
            <a:ext cx="2507346" cy="342987"/>
          </a:xfrm>
        </p:spPr>
        <p:txBody>
          <a:bodyPr/>
          <a:lstStyle/>
          <a:p>
            <a:r>
              <a:rPr lang="en-GB" sz="2400" dirty="0"/>
              <a:t>Tools Programmer</a:t>
            </a:r>
            <a:br>
              <a:rPr lang="en-GB" sz="2400" dirty="0"/>
            </a:br>
            <a:endParaRPr lang="en-IN" sz="2400" dirty="0"/>
          </a:p>
        </p:txBody>
      </p:sp>
      <p:sp>
        <p:nvSpPr>
          <p:cNvPr id="2" name="Subtitle 1">
            <a:extLst>
              <a:ext uri="{FF2B5EF4-FFF2-40B4-BE49-F238E27FC236}">
                <a16:creationId xmlns:a16="http://schemas.microsoft.com/office/drawing/2014/main" id="{4AAC2956-16F0-F5A9-6E44-FA60948CB67E}"/>
              </a:ext>
            </a:extLst>
          </p:cNvPr>
          <p:cNvSpPr>
            <a:spLocks noGrp="1" noChangeArrowheads="1"/>
          </p:cNvSpPr>
          <p:nvPr>
            <p:ph type="subTitle" idx="1"/>
          </p:nvPr>
        </p:nvSpPr>
        <p:spPr bwMode="auto">
          <a:xfrm>
            <a:off x="804523" y="865499"/>
            <a:ext cx="7534954"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Barlow" panose="00000500000000000000" pitchFamily="2"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Barlow" panose="00000500000000000000" pitchFamily="2" charset="0"/>
              </a:rPr>
              <a:t>     </a:t>
            </a:r>
            <a:r>
              <a:rPr kumimoji="0" lang="en-US" altLang="en-US" sz="1400" b="0" i="0" u="none" strike="noStrike" cap="none" normalizeH="0" baseline="0" dirty="0" err="1">
                <a:ln>
                  <a:noFill/>
                </a:ln>
                <a:solidFill>
                  <a:schemeClr val="tx1"/>
                </a:solidFill>
                <a:effectLst/>
                <a:latin typeface="Barlow" panose="00000500000000000000" pitchFamily="2" charset="0"/>
              </a:rPr>
              <a:t>Analyse</a:t>
            </a:r>
            <a:r>
              <a:rPr kumimoji="0" lang="en-US" altLang="en-US" sz="1400" b="0" i="0" u="none" strike="noStrike" cap="none" normalizeH="0" baseline="0" dirty="0">
                <a:ln>
                  <a:noFill/>
                </a:ln>
                <a:solidFill>
                  <a:schemeClr val="tx1"/>
                </a:solidFill>
                <a:effectLst/>
                <a:latin typeface="Barlow" panose="00000500000000000000" pitchFamily="2" charset="0"/>
              </a:rPr>
              <a:t> workflows and gather feedback from designers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Barlow" panose="00000500000000000000" pitchFamily="2" charset="0"/>
              </a:rPr>
              <a:t>     </a:t>
            </a:r>
            <a:r>
              <a:rPr kumimoji="0" lang="en-US" altLang="en-US" sz="1400" b="0" i="0" u="none" strike="noStrike" cap="none" normalizeH="0" baseline="0" dirty="0" err="1">
                <a:ln>
                  <a:noFill/>
                </a:ln>
                <a:solidFill>
                  <a:schemeClr val="tx1"/>
                </a:solidFill>
                <a:effectLst/>
                <a:latin typeface="Barlow" panose="00000500000000000000" pitchFamily="2" charset="0"/>
              </a:rPr>
              <a:t>Optimise</a:t>
            </a:r>
            <a:r>
              <a:rPr kumimoji="0" lang="en-US" altLang="en-US" sz="1400" b="0" i="0" u="none" strike="noStrike" cap="none" normalizeH="0" baseline="0" dirty="0">
                <a:ln>
                  <a:noFill/>
                </a:ln>
                <a:solidFill>
                  <a:schemeClr val="tx1"/>
                </a:solidFill>
                <a:effectLst/>
                <a:latin typeface="Barlow" panose="00000500000000000000" pitchFamily="2" charset="0"/>
              </a:rPr>
              <a:t> workflows for efficiency</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Barlow" panose="00000500000000000000" pitchFamily="2" charset="0"/>
              </a:rPr>
              <a:t>     Experience with audio content creation tools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Barlow" panose="00000500000000000000" pitchFamily="2" charset="0"/>
              </a:rPr>
              <a:t>     More common in larger studios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Barlow" panose="00000500000000000000" pitchFamily="2" charset="0"/>
              </a:rPr>
              <a:t>     Example time! </a:t>
            </a:r>
          </a:p>
        </p:txBody>
      </p:sp>
    </p:spTree>
    <p:extLst>
      <p:ext uri="{BB962C8B-B14F-4D97-AF65-F5344CB8AC3E}">
        <p14:creationId xmlns:p14="http://schemas.microsoft.com/office/powerpoint/2010/main" val="172346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ED320-2043-4D14-EA81-13C1FA74AF0F}"/>
              </a:ext>
            </a:extLst>
          </p:cNvPr>
          <p:cNvSpPr>
            <a:spLocks noGrp="1"/>
          </p:cNvSpPr>
          <p:nvPr>
            <p:ph type="title"/>
          </p:nvPr>
        </p:nvSpPr>
        <p:spPr>
          <a:xfrm>
            <a:off x="3603665" y="870376"/>
            <a:ext cx="1936670" cy="322250"/>
          </a:xfrm>
        </p:spPr>
        <p:txBody>
          <a:bodyPr/>
          <a:lstStyle/>
          <a:p>
            <a:r>
              <a:rPr lang="en-GB" sz="1800" dirty="0"/>
              <a:t>Example: Footsteps</a:t>
            </a:r>
            <a:endParaRPr lang="en-IN" sz="1800" dirty="0"/>
          </a:p>
        </p:txBody>
      </p:sp>
      <p:sp>
        <p:nvSpPr>
          <p:cNvPr id="3" name="Title 2">
            <a:extLst>
              <a:ext uri="{FF2B5EF4-FFF2-40B4-BE49-F238E27FC236}">
                <a16:creationId xmlns:a16="http://schemas.microsoft.com/office/drawing/2014/main" id="{A37C3700-A823-35B4-D14F-BCC63D6C3C14}"/>
              </a:ext>
            </a:extLst>
          </p:cNvPr>
          <p:cNvSpPr>
            <a:spLocks noGrp="1"/>
          </p:cNvSpPr>
          <p:nvPr>
            <p:ph type="title" idx="2"/>
          </p:nvPr>
        </p:nvSpPr>
        <p:spPr>
          <a:xfrm>
            <a:off x="3076486" y="433946"/>
            <a:ext cx="2991029" cy="436430"/>
          </a:xfrm>
        </p:spPr>
        <p:txBody>
          <a:bodyPr/>
          <a:lstStyle/>
          <a:p>
            <a:r>
              <a:rPr lang="en-GB" sz="2400" dirty="0"/>
              <a:t>Animation-Driven Audio</a:t>
            </a:r>
            <a:br>
              <a:rPr lang="en-GB" sz="1400" dirty="0"/>
            </a:br>
            <a:endParaRPr lang="en-IN" sz="1400" dirty="0"/>
          </a:p>
        </p:txBody>
      </p:sp>
      <p:sp>
        <p:nvSpPr>
          <p:cNvPr id="4" name="Subtitle 3">
            <a:extLst>
              <a:ext uri="{FF2B5EF4-FFF2-40B4-BE49-F238E27FC236}">
                <a16:creationId xmlns:a16="http://schemas.microsoft.com/office/drawing/2014/main" id="{B70CC13A-2D2E-78CE-AD15-65A455BA6318}"/>
              </a:ext>
            </a:extLst>
          </p:cNvPr>
          <p:cNvSpPr>
            <a:spLocks noGrp="1"/>
          </p:cNvSpPr>
          <p:nvPr>
            <p:ph type="subTitle" idx="1"/>
          </p:nvPr>
        </p:nvSpPr>
        <p:spPr>
          <a:xfrm>
            <a:off x="587589" y="1571982"/>
            <a:ext cx="2923054" cy="681000"/>
          </a:xfrm>
        </p:spPr>
        <p:txBody>
          <a:bodyPr/>
          <a:lstStyle/>
          <a:p>
            <a:pPr marL="139700" indent="0">
              <a:lnSpc>
                <a:spcPct val="150000"/>
              </a:lnSpc>
            </a:pPr>
            <a:r>
              <a:rPr lang="en-GB" sz="1400" b="1" dirty="0">
                <a:latin typeface="Barlow" panose="00000500000000000000" pitchFamily="2" charset="0"/>
              </a:rPr>
              <a:t>Usual workflow</a:t>
            </a:r>
            <a:r>
              <a:rPr lang="en-GB" sz="1400" dirty="0">
                <a:latin typeface="Barlow" panose="00000500000000000000" pitchFamily="2" charset="0"/>
              </a:rPr>
              <a:t>: </a:t>
            </a:r>
          </a:p>
          <a:p>
            <a:pPr marL="425450" indent="-285750">
              <a:lnSpc>
                <a:spcPct val="150000"/>
              </a:lnSpc>
              <a:buFont typeface="Arial" panose="020B0604020202020204" pitchFamily="34" charset="0"/>
              <a:buChar char="•"/>
            </a:pPr>
            <a:r>
              <a:rPr lang="en-GB" sz="1400" dirty="0">
                <a:latin typeface="Barlow" panose="00000500000000000000" pitchFamily="2" charset="0"/>
              </a:rPr>
              <a:t>Find animation in the editor </a:t>
            </a:r>
          </a:p>
          <a:p>
            <a:pPr marL="425450" indent="-285750">
              <a:lnSpc>
                <a:spcPct val="150000"/>
              </a:lnSpc>
              <a:buFont typeface="Arial" panose="020B0604020202020204" pitchFamily="34" charset="0"/>
              <a:buChar char="•"/>
            </a:pPr>
            <a:r>
              <a:rPr lang="en-GB" sz="1400" dirty="0">
                <a:latin typeface="Barlow" panose="00000500000000000000" pitchFamily="2" charset="0"/>
              </a:rPr>
              <a:t>Add notifier</a:t>
            </a:r>
          </a:p>
          <a:p>
            <a:pPr marL="425450" indent="-285750">
              <a:lnSpc>
                <a:spcPct val="150000"/>
              </a:lnSpc>
              <a:buFont typeface="Arial" panose="020B0604020202020204" pitchFamily="34" charset="0"/>
              <a:buChar char="•"/>
            </a:pPr>
            <a:r>
              <a:rPr lang="en-GB" sz="1400" dirty="0">
                <a:latin typeface="Barlow" panose="00000500000000000000" pitchFamily="2" charset="0"/>
              </a:rPr>
              <a:t>Assign audio events</a:t>
            </a:r>
          </a:p>
          <a:p>
            <a:pPr marL="425450" indent="-285750">
              <a:lnSpc>
                <a:spcPct val="150000"/>
              </a:lnSpc>
              <a:buFont typeface="Arial" panose="020B0604020202020204" pitchFamily="34" charset="0"/>
              <a:buChar char="•"/>
            </a:pPr>
            <a:r>
              <a:rPr lang="en-GB" sz="1400" dirty="0">
                <a:latin typeface="Barlow" panose="00000500000000000000" pitchFamily="2" charset="0"/>
              </a:rPr>
              <a:t>Initialise properties </a:t>
            </a:r>
            <a:endParaRPr lang="en-IN" sz="1400" dirty="0">
              <a:latin typeface="Barlow" panose="00000500000000000000" pitchFamily="2" charset="0"/>
            </a:endParaRPr>
          </a:p>
        </p:txBody>
      </p:sp>
      <p:pic>
        <p:nvPicPr>
          <p:cNvPr id="7" name="Picture 6" descr="A computer screen shot of a robot&#10;&#10;Description automatically generated">
            <a:extLst>
              <a:ext uri="{FF2B5EF4-FFF2-40B4-BE49-F238E27FC236}">
                <a16:creationId xmlns:a16="http://schemas.microsoft.com/office/drawing/2014/main" id="{F81CEAD9-35E1-FFA5-E5B0-F9D9C82EA2CA}"/>
              </a:ext>
            </a:extLst>
          </p:cNvPr>
          <p:cNvPicPr>
            <a:picLocks noChangeAspect="1"/>
          </p:cNvPicPr>
          <p:nvPr/>
        </p:nvPicPr>
        <p:blipFill>
          <a:blip r:embed="rId2"/>
          <a:stretch>
            <a:fillRect/>
          </a:stretch>
        </p:blipFill>
        <p:spPr>
          <a:xfrm>
            <a:off x="4096140" y="1451191"/>
            <a:ext cx="4974873" cy="2232377"/>
          </a:xfrm>
          <a:prstGeom prst="rect">
            <a:avLst/>
          </a:prstGeom>
        </p:spPr>
      </p:pic>
      <p:cxnSp>
        <p:nvCxnSpPr>
          <p:cNvPr id="9" name="Straight Arrow Connector 8">
            <a:extLst>
              <a:ext uri="{FF2B5EF4-FFF2-40B4-BE49-F238E27FC236}">
                <a16:creationId xmlns:a16="http://schemas.microsoft.com/office/drawing/2014/main" id="{6DC1EAA1-2697-E8E8-6CF9-9F5D630D1712}"/>
              </a:ext>
            </a:extLst>
          </p:cNvPr>
          <p:cNvCxnSpPr>
            <a:cxnSpLocks/>
          </p:cNvCxnSpPr>
          <p:nvPr/>
        </p:nvCxnSpPr>
        <p:spPr>
          <a:xfrm flipV="1">
            <a:off x="4926563" y="3442996"/>
            <a:ext cx="1539551" cy="737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226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8D4F46-A253-D22B-2518-3CFDAC247995}"/>
              </a:ext>
            </a:extLst>
          </p:cNvPr>
          <p:cNvSpPr>
            <a:spLocks noGrp="1"/>
          </p:cNvSpPr>
          <p:nvPr>
            <p:ph type="title" idx="2"/>
          </p:nvPr>
        </p:nvSpPr>
        <p:spPr>
          <a:xfrm>
            <a:off x="3036389" y="410323"/>
            <a:ext cx="3071222" cy="361786"/>
          </a:xfrm>
        </p:spPr>
        <p:txBody>
          <a:bodyPr/>
          <a:lstStyle/>
          <a:p>
            <a:r>
              <a:rPr lang="en-GB" sz="2400" dirty="0"/>
              <a:t>When this is not doable</a:t>
            </a:r>
            <a:endParaRPr lang="en-IN" sz="2400" dirty="0"/>
          </a:p>
        </p:txBody>
      </p:sp>
      <p:sp>
        <p:nvSpPr>
          <p:cNvPr id="2" name="Rectangle 1">
            <a:extLst>
              <a:ext uri="{FF2B5EF4-FFF2-40B4-BE49-F238E27FC236}">
                <a16:creationId xmlns:a16="http://schemas.microsoft.com/office/drawing/2014/main" id="{3B5533BC-6308-608F-25D1-2E5DA02C8A92}"/>
              </a:ext>
            </a:extLst>
          </p:cNvPr>
          <p:cNvSpPr>
            <a:spLocks noChangeArrowheads="1"/>
          </p:cNvSpPr>
          <p:nvPr/>
        </p:nvSpPr>
        <p:spPr bwMode="auto">
          <a:xfrm>
            <a:off x="964111" y="1444989"/>
            <a:ext cx="6725922" cy="1744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Barlow" panose="00000500000000000000" pitchFamily="2" charset="0"/>
              </a:rPr>
              <a:t>    Scalability</a:t>
            </a:r>
            <a:r>
              <a:rPr kumimoji="0" lang="en-US" altLang="en-US" b="0" i="0" u="none" strike="noStrike" cap="none" normalizeH="0" baseline="0" dirty="0">
                <a:ln>
                  <a:noFill/>
                </a:ln>
                <a:solidFill>
                  <a:schemeClr val="tx1"/>
                </a:solidFill>
                <a:effectLst/>
                <a:latin typeface="Barlow" panose="00000500000000000000" pitchFamily="2" charset="0"/>
              </a:rPr>
              <a:t>: Manually adding notifiers is impractical for large projects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Barlow" panose="00000500000000000000" pitchFamily="2" charset="0"/>
              </a:rPr>
              <a:t>    Consistency</a:t>
            </a:r>
            <a:r>
              <a:rPr kumimoji="0" lang="en-US" altLang="en-US" b="0" i="0" u="none" strike="noStrike" cap="none" normalizeH="0" baseline="0" dirty="0">
                <a:ln>
                  <a:noFill/>
                </a:ln>
                <a:solidFill>
                  <a:schemeClr val="tx1"/>
                </a:solidFill>
                <a:effectLst/>
                <a:latin typeface="Barlow" panose="00000500000000000000" pitchFamily="2" charset="0"/>
              </a:rPr>
              <a:t>: Hard to maintain uniformity across assets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Barlow" panose="00000500000000000000" pitchFamily="2" charset="0"/>
              </a:rPr>
              <a:t>    Error-Prone</a:t>
            </a:r>
            <a:r>
              <a:rPr kumimoji="0" lang="en-US" altLang="en-US" b="0" i="0" u="none" strike="noStrike" cap="none" normalizeH="0" baseline="0" dirty="0">
                <a:ln>
                  <a:noFill/>
                </a:ln>
                <a:solidFill>
                  <a:schemeClr val="tx1"/>
                </a:solidFill>
                <a:effectLst/>
                <a:latin typeface="Barlow" panose="00000500000000000000" pitchFamily="2" charset="0"/>
              </a:rPr>
              <a:t>: Increases risk of mistakes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Barlow" panose="00000500000000000000" pitchFamily="2" charset="0"/>
              </a:rPr>
              <a:t>    Maintenance</a:t>
            </a:r>
            <a:r>
              <a:rPr kumimoji="0" lang="en-US" altLang="en-US" b="0" i="0" u="none" strike="noStrike" cap="none" normalizeH="0" baseline="0" dirty="0">
                <a:ln>
                  <a:noFill/>
                </a:ln>
                <a:solidFill>
                  <a:schemeClr val="tx1"/>
                </a:solidFill>
                <a:effectLst/>
                <a:latin typeface="Barlow" panose="00000500000000000000" pitchFamily="2" charset="0"/>
              </a:rPr>
              <a:t>: Requires ongoing updates as projects evolve</a:t>
            </a:r>
          </a:p>
        </p:txBody>
      </p:sp>
    </p:spTree>
    <p:extLst>
      <p:ext uri="{BB962C8B-B14F-4D97-AF65-F5344CB8AC3E}">
        <p14:creationId xmlns:p14="http://schemas.microsoft.com/office/powerpoint/2010/main" val="227117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C8FEFB-61B4-69D3-0811-FB3ACE2D8777}"/>
              </a:ext>
            </a:extLst>
          </p:cNvPr>
          <p:cNvSpPr>
            <a:spLocks noGrp="1"/>
          </p:cNvSpPr>
          <p:nvPr>
            <p:ph type="title" idx="2"/>
          </p:nvPr>
        </p:nvSpPr>
        <p:spPr>
          <a:xfrm>
            <a:off x="2973848" y="368573"/>
            <a:ext cx="3196303" cy="472349"/>
          </a:xfrm>
        </p:spPr>
        <p:txBody>
          <a:bodyPr/>
          <a:lstStyle/>
          <a:p>
            <a:r>
              <a:rPr lang="en-GB" sz="2400" dirty="0"/>
              <a:t>What can we do about it? </a:t>
            </a:r>
            <a:endParaRPr lang="en-IN" sz="2400" dirty="0"/>
          </a:p>
        </p:txBody>
      </p:sp>
      <p:pic>
        <p:nvPicPr>
          <p:cNvPr id="4" name="Picture 3" descr="A cartoon of a running person&#10;&#10;Description automatically generated">
            <a:extLst>
              <a:ext uri="{FF2B5EF4-FFF2-40B4-BE49-F238E27FC236}">
                <a16:creationId xmlns:a16="http://schemas.microsoft.com/office/drawing/2014/main" id="{E17339EE-B7C2-0616-F3B7-75606AE19877}"/>
              </a:ext>
            </a:extLst>
          </p:cNvPr>
          <p:cNvPicPr>
            <a:picLocks noChangeAspect="1"/>
          </p:cNvPicPr>
          <p:nvPr/>
        </p:nvPicPr>
        <p:blipFill>
          <a:blip r:embed="rId3"/>
          <a:stretch>
            <a:fillRect/>
          </a:stretch>
        </p:blipFill>
        <p:spPr>
          <a:xfrm>
            <a:off x="5626359" y="1731452"/>
            <a:ext cx="3477986" cy="1186863"/>
          </a:xfrm>
          <a:prstGeom prst="rect">
            <a:avLst/>
          </a:prstGeom>
        </p:spPr>
      </p:pic>
      <p:sp>
        <p:nvSpPr>
          <p:cNvPr id="5" name="TextBox 4">
            <a:extLst>
              <a:ext uri="{FF2B5EF4-FFF2-40B4-BE49-F238E27FC236}">
                <a16:creationId xmlns:a16="http://schemas.microsoft.com/office/drawing/2014/main" id="{2B7CEAC0-1C9C-0ACA-D97D-2138DA0BF871}"/>
              </a:ext>
            </a:extLst>
          </p:cNvPr>
          <p:cNvSpPr txBox="1"/>
          <p:nvPr/>
        </p:nvSpPr>
        <p:spPr>
          <a:xfrm>
            <a:off x="5667763" y="2954625"/>
            <a:ext cx="3395178" cy="246221"/>
          </a:xfrm>
          <a:prstGeom prst="rect">
            <a:avLst/>
          </a:prstGeom>
          <a:noFill/>
        </p:spPr>
        <p:txBody>
          <a:bodyPr wrap="square" rtlCol="0">
            <a:spAutoFit/>
          </a:bodyPr>
          <a:lstStyle/>
          <a:p>
            <a:r>
              <a:rPr lang="en-US" sz="1000" dirty="0">
                <a:solidFill>
                  <a:schemeClr val="accent6"/>
                </a:solidFill>
                <a:latin typeface="Barlow" panose="00000500000000000000" pitchFamily="2" charset="0"/>
              </a:rPr>
              <a:t>Image from </a:t>
            </a:r>
            <a:r>
              <a:rPr lang="en-US" sz="1000" i="1" dirty="0">
                <a:solidFill>
                  <a:schemeClr val="accent6"/>
                </a:solidFill>
                <a:latin typeface="Barlow" panose="00000500000000000000" pitchFamily="2" charset="0"/>
              </a:rPr>
              <a:t>The Animator's Survival Kit</a:t>
            </a:r>
            <a:r>
              <a:rPr lang="en-US" sz="1000" dirty="0">
                <a:solidFill>
                  <a:schemeClr val="accent6"/>
                </a:solidFill>
                <a:latin typeface="Barlow" panose="00000500000000000000" pitchFamily="2" charset="0"/>
              </a:rPr>
              <a:t> by Richard Williams</a:t>
            </a:r>
            <a:endParaRPr lang="en-IN" sz="1000" dirty="0">
              <a:solidFill>
                <a:schemeClr val="accent6"/>
              </a:solidFill>
              <a:latin typeface="Barlow" panose="00000500000000000000" pitchFamily="2" charset="0"/>
            </a:endParaRPr>
          </a:p>
        </p:txBody>
      </p:sp>
      <p:sp>
        <p:nvSpPr>
          <p:cNvPr id="2" name="Rectangle 1">
            <a:extLst>
              <a:ext uri="{FF2B5EF4-FFF2-40B4-BE49-F238E27FC236}">
                <a16:creationId xmlns:a16="http://schemas.microsoft.com/office/drawing/2014/main" id="{F21BA8B5-E87F-FBF2-5C22-7E5C7C0AE024}"/>
              </a:ext>
            </a:extLst>
          </p:cNvPr>
          <p:cNvSpPr>
            <a:spLocks noChangeArrowheads="1"/>
          </p:cNvSpPr>
          <p:nvPr/>
        </p:nvSpPr>
        <p:spPr bwMode="auto">
          <a:xfrm>
            <a:off x="812936" y="1237406"/>
            <a:ext cx="4854827" cy="2174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Barlow" panose="00000500000000000000" pitchFamily="2" charset="0"/>
              </a:rPr>
              <a:t>    Offline Analysis</a:t>
            </a:r>
            <a:r>
              <a:rPr kumimoji="0" lang="en-US" altLang="en-US" b="0" i="0" u="none" strike="noStrike" cap="none" normalizeH="0" baseline="0" dirty="0">
                <a:ln>
                  <a:noFill/>
                </a:ln>
                <a:solidFill>
                  <a:schemeClr val="tx1"/>
                </a:solidFill>
                <a:effectLst/>
                <a:latin typeface="Barlow" panose="00000500000000000000" pitchFamily="2" charset="0"/>
              </a:rPr>
              <a:t>: Place animation notifiers automatically</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rlow" panose="00000500000000000000" pitchFamily="2" charset="0"/>
              </a:rPr>
              <a:t>    Track </a:t>
            </a:r>
            <a:r>
              <a:rPr kumimoji="0" lang="en-US" altLang="en-US" i="0" u="none" strike="noStrike" cap="none" normalizeH="0" baseline="0" dirty="0">
                <a:ln>
                  <a:noFill/>
                </a:ln>
                <a:solidFill>
                  <a:schemeClr val="tx1"/>
                </a:solidFill>
                <a:effectLst/>
                <a:latin typeface="Barlow" panose="00000500000000000000" pitchFamily="2" charset="0"/>
              </a:rPr>
              <a:t>bone position, angle, velocity</a:t>
            </a:r>
            <a:endParaRPr kumimoji="0" lang="en-US" altLang="en-US" b="0" i="0" u="none" strike="noStrike" cap="none" normalizeH="0" baseline="0" dirty="0">
              <a:ln>
                <a:noFill/>
              </a:ln>
              <a:solidFill>
                <a:schemeClr val="tx1"/>
              </a:solidFill>
              <a:effectLst/>
              <a:latin typeface="Barlow" panose="00000500000000000000" pitchFamily="2"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rlow" panose="00000500000000000000" pitchFamily="2" charset="0"/>
              </a:rPr>
              <a:t>    Perform </a:t>
            </a:r>
            <a:r>
              <a:rPr kumimoji="0" lang="en-US" altLang="en-US" i="0" u="none" strike="noStrike" cap="none" normalizeH="0" baseline="0" dirty="0">
                <a:ln>
                  <a:noFill/>
                </a:ln>
                <a:solidFill>
                  <a:schemeClr val="tx1"/>
                </a:solidFill>
                <a:effectLst/>
                <a:latin typeface="Barlow" panose="00000500000000000000" pitchFamily="2" charset="0"/>
              </a:rPr>
              <a:t>stride analysis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rlow" panose="00000500000000000000" pitchFamily="2" charset="0"/>
              </a:rPr>
              <a:t>    Identify </a:t>
            </a:r>
            <a:r>
              <a:rPr kumimoji="0" lang="en-US" altLang="en-US" i="0" u="none" strike="noStrike" cap="none" normalizeH="0" baseline="0" dirty="0">
                <a:ln>
                  <a:noFill/>
                </a:ln>
                <a:solidFill>
                  <a:schemeClr val="tx1"/>
                </a:solidFill>
                <a:effectLst/>
                <a:latin typeface="Barlow" panose="00000500000000000000" pitchFamily="2" charset="0"/>
              </a:rPr>
              <a:t>traversal types </a:t>
            </a:r>
            <a:r>
              <a:rPr kumimoji="0" lang="en-US" altLang="en-US" b="0" i="0" u="none" strike="noStrike" cap="none" normalizeH="0" baseline="0" dirty="0">
                <a:ln>
                  <a:noFill/>
                </a:ln>
                <a:solidFill>
                  <a:schemeClr val="tx1"/>
                </a:solidFill>
                <a:effectLst/>
                <a:latin typeface="Barlow" panose="00000500000000000000" pitchFamily="2" charset="0"/>
              </a:rPr>
              <a:t>(walk, run, climb) </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Barlow" panose="00000500000000000000" pitchFamily="2" charset="0"/>
              </a:rPr>
              <a:t>    Result</a:t>
            </a:r>
            <a:r>
              <a:rPr kumimoji="0" lang="en-US" altLang="en-US" b="0" i="0" u="none" strike="noStrike" cap="none" normalizeH="0" baseline="0" dirty="0">
                <a:ln>
                  <a:noFill/>
                </a:ln>
                <a:solidFill>
                  <a:schemeClr val="tx1"/>
                </a:solidFill>
                <a:effectLst/>
                <a:latin typeface="Barlow" panose="00000500000000000000" pitchFamily="2" charset="0"/>
              </a:rPr>
              <a:t>: Frees up sound designers for more creative work! </a:t>
            </a:r>
          </a:p>
        </p:txBody>
      </p:sp>
    </p:spTree>
    <p:extLst>
      <p:ext uri="{BB962C8B-B14F-4D97-AF65-F5344CB8AC3E}">
        <p14:creationId xmlns:p14="http://schemas.microsoft.com/office/powerpoint/2010/main" val="2595536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6AA958-E224-85F3-93E3-2182DD563C18}"/>
              </a:ext>
            </a:extLst>
          </p:cNvPr>
          <p:cNvSpPr>
            <a:spLocks noGrp="1"/>
          </p:cNvSpPr>
          <p:nvPr>
            <p:ph type="title" idx="2"/>
          </p:nvPr>
        </p:nvSpPr>
        <p:spPr>
          <a:xfrm>
            <a:off x="1502972" y="293466"/>
            <a:ext cx="6138051" cy="571588"/>
          </a:xfrm>
        </p:spPr>
        <p:txBody>
          <a:bodyPr/>
          <a:lstStyle/>
          <a:p>
            <a:r>
              <a:rPr lang="en-GB" sz="2400" dirty="0"/>
              <a:t>Nice foundation, good tools, so we are done, right? </a:t>
            </a:r>
            <a:endParaRPr lang="en-IN" sz="2400" dirty="0"/>
          </a:p>
        </p:txBody>
      </p:sp>
      <p:sp>
        <p:nvSpPr>
          <p:cNvPr id="5" name="Rectangle 1">
            <a:extLst>
              <a:ext uri="{FF2B5EF4-FFF2-40B4-BE49-F238E27FC236}">
                <a16:creationId xmlns:a16="http://schemas.microsoft.com/office/drawing/2014/main" id="{E9C87599-F7BD-D719-CE4B-FE7E7136E6CF}"/>
              </a:ext>
            </a:extLst>
          </p:cNvPr>
          <p:cNvSpPr>
            <a:spLocks noGrp="1" noChangeArrowheads="1"/>
          </p:cNvSpPr>
          <p:nvPr>
            <p:ph type="subTitle" idx="1"/>
          </p:nvPr>
        </p:nvSpPr>
        <p:spPr bwMode="auto">
          <a:xfrm>
            <a:off x="787639" y="1186755"/>
            <a:ext cx="776466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3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Barlow" panose="00000500000000000000" pitchFamily="2" charset="0"/>
              </a:rPr>
              <a:t> </a:t>
            </a:r>
            <a:r>
              <a:rPr lang="en-US" altLang="en-US" sz="1400" b="1" dirty="0">
                <a:solidFill>
                  <a:schemeClr val="tx1"/>
                </a:solidFill>
                <a:latin typeface="Barlow" panose="00000500000000000000" pitchFamily="2" charset="0"/>
              </a:rPr>
              <a:t>   </a:t>
            </a:r>
            <a:r>
              <a:rPr kumimoji="0" lang="en-US" altLang="en-US" sz="1400" i="0" u="none" strike="noStrike" cap="none" normalizeH="0" baseline="0" dirty="0">
                <a:ln>
                  <a:noFill/>
                </a:ln>
                <a:solidFill>
                  <a:schemeClr val="tx1"/>
                </a:solidFill>
                <a:effectLst/>
                <a:latin typeface="Barlow" panose="00000500000000000000" pitchFamily="2" charset="0"/>
              </a:rPr>
              <a:t>Not Quite Done Yet: Last piece of the puzzle, is runtime systems catered to the game </a:t>
            </a:r>
            <a:endParaRPr kumimoji="0" lang="en-US" altLang="en-US" sz="1400" b="1" i="0" u="none" strike="noStrike" cap="none" normalizeH="0" baseline="0" dirty="0">
              <a:ln>
                <a:noFill/>
              </a:ln>
              <a:solidFill>
                <a:schemeClr val="tx1"/>
              </a:solidFill>
              <a:effectLst/>
              <a:latin typeface="Barlow" panose="00000500000000000000" pitchFamily="2" charset="0"/>
            </a:endParaRPr>
          </a:p>
          <a:p>
            <a:pPr marL="0" marR="0" lvl="0" indent="0" algn="l" defTabSz="914400" rtl="0" eaLnBrk="0" fontAlgn="base" latinLnBrk="0" hangingPunct="0">
              <a:lnSpc>
                <a:spcPct val="3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latin typeface="Barlow" panose="00000500000000000000" pitchFamily="2" charset="0"/>
              </a:rPr>
              <a:t>    Bringing Audio to Life in Real Time</a:t>
            </a:r>
            <a:r>
              <a:rPr lang="en-US" altLang="en-US" sz="1400" dirty="0">
                <a:solidFill>
                  <a:schemeClr val="tx1"/>
                </a:solidFill>
                <a:latin typeface="Barlow" panose="00000500000000000000" pitchFamily="2" charset="0"/>
              </a:rPr>
              <a:t>: Respond to Dynamic gameplay and provide spatial cues </a:t>
            </a:r>
          </a:p>
        </p:txBody>
      </p:sp>
    </p:spTree>
    <p:extLst>
      <p:ext uri="{BB962C8B-B14F-4D97-AF65-F5344CB8AC3E}">
        <p14:creationId xmlns:p14="http://schemas.microsoft.com/office/powerpoint/2010/main" val="423344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AB2D44-F530-FD12-4CE1-13F8275D2520}"/>
              </a:ext>
            </a:extLst>
          </p:cNvPr>
          <p:cNvSpPr>
            <a:spLocks noGrp="1"/>
          </p:cNvSpPr>
          <p:nvPr>
            <p:ph type="title" idx="2"/>
          </p:nvPr>
        </p:nvSpPr>
        <p:spPr>
          <a:xfrm>
            <a:off x="2844318" y="316773"/>
            <a:ext cx="3455364" cy="532793"/>
          </a:xfrm>
        </p:spPr>
        <p:txBody>
          <a:bodyPr/>
          <a:lstStyle/>
          <a:p>
            <a:r>
              <a:rPr lang="en-GB" sz="2400" dirty="0"/>
              <a:t>Audio Systems Programmer </a:t>
            </a:r>
            <a:endParaRPr lang="en-IN" sz="2400" dirty="0"/>
          </a:p>
        </p:txBody>
      </p:sp>
      <p:sp>
        <p:nvSpPr>
          <p:cNvPr id="2" name="Rectangle 1">
            <a:extLst>
              <a:ext uri="{FF2B5EF4-FFF2-40B4-BE49-F238E27FC236}">
                <a16:creationId xmlns:a16="http://schemas.microsoft.com/office/drawing/2014/main" id="{8EEEE175-6497-5E3A-429A-9ECFA8A96E64}"/>
              </a:ext>
            </a:extLst>
          </p:cNvPr>
          <p:cNvSpPr>
            <a:spLocks noChangeArrowheads="1"/>
          </p:cNvSpPr>
          <p:nvPr/>
        </p:nvSpPr>
        <p:spPr bwMode="auto">
          <a:xfrm>
            <a:off x="787853" y="1217905"/>
            <a:ext cx="7605033" cy="2174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Barlow" panose="00000500000000000000" pitchFamily="2" charset="0"/>
              </a:rPr>
              <a:t>    Cross-Disciplinary</a:t>
            </a:r>
            <a:r>
              <a:rPr kumimoji="0" lang="en-US" altLang="en-US" b="0" i="0" u="none" strike="noStrike" cap="none" normalizeH="0" baseline="0" dirty="0">
                <a:ln>
                  <a:noFill/>
                </a:ln>
                <a:solidFill>
                  <a:schemeClr val="tx1"/>
                </a:solidFill>
                <a:effectLst/>
                <a:latin typeface="Barlow" panose="00000500000000000000" pitchFamily="2" charset="0"/>
              </a:rPr>
              <a:t>: Collaborate with teams on runtime audio systems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Barlow" panose="00000500000000000000" pitchFamily="2" charset="0"/>
              </a:rPr>
              <a:t>    Game-Specific Focus</a:t>
            </a:r>
            <a:r>
              <a:rPr kumimoji="0" lang="en-US" altLang="en-US" b="0" i="0" u="none" strike="noStrike" cap="none" normalizeH="0" baseline="0" dirty="0">
                <a:ln>
                  <a:noFill/>
                </a:ln>
                <a:solidFill>
                  <a:schemeClr val="tx1"/>
                </a:solidFill>
                <a:effectLst/>
                <a:latin typeface="Barlow" panose="00000500000000000000" pitchFamily="2" charset="0"/>
              </a:rPr>
              <a:t>: Tailor audio solutions to the game</a:t>
            </a:r>
            <a:endParaRPr lang="en-US" altLang="en-US" dirty="0">
              <a:solidFill>
                <a:schemeClr val="tx1"/>
              </a:solidFill>
              <a:latin typeface="Barlow" panose="00000500000000000000" pitchFamily="2"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b="0" i="0" u="none" strike="noStrike" cap="none" normalizeH="0" dirty="0">
                <a:ln>
                  <a:noFill/>
                </a:ln>
                <a:solidFill>
                  <a:schemeClr val="tx1"/>
                </a:solidFill>
                <a:effectLst/>
                <a:latin typeface="Barlow" panose="00000500000000000000" pitchFamily="2" charset="0"/>
              </a:rPr>
              <a:t>    </a:t>
            </a:r>
            <a:r>
              <a:rPr kumimoji="0" lang="en-US" altLang="en-US" b="0" i="0" u="none" strike="noStrike" cap="none" normalizeH="0" baseline="0" dirty="0">
                <a:ln>
                  <a:noFill/>
                </a:ln>
                <a:solidFill>
                  <a:schemeClr val="tx1"/>
                </a:solidFill>
                <a:effectLst/>
                <a:latin typeface="Barlow" panose="00000500000000000000" pitchFamily="2" charset="0"/>
              </a:rPr>
              <a:t>Align sound and music systems with the game’s narrative vision</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Barlow" panose="00000500000000000000" pitchFamily="2" charset="0"/>
              </a:rPr>
              <a:t>    Resource Management</a:t>
            </a:r>
            <a:r>
              <a:rPr kumimoji="0" lang="en-US" altLang="en-US" b="0" i="0" u="none" strike="noStrike" cap="none" normalizeH="0" baseline="0" dirty="0">
                <a:ln>
                  <a:noFill/>
                </a:ln>
                <a:solidFill>
                  <a:schemeClr val="tx1"/>
                </a:solidFill>
                <a:effectLst/>
                <a:latin typeface="Barlow" panose="00000500000000000000" pitchFamily="2" charset="0"/>
              </a:rPr>
              <a:t>: Keep audio within CPU and memory limits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Barlow" panose="00000500000000000000" pitchFamily="2" charset="0"/>
              </a:rPr>
              <a:t>    </a:t>
            </a:r>
            <a:r>
              <a:rPr kumimoji="0" lang="en-US" altLang="en-US" i="0" u="none" strike="noStrike" cap="none" normalizeH="0" baseline="0" dirty="0">
                <a:ln>
                  <a:noFill/>
                </a:ln>
                <a:solidFill>
                  <a:schemeClr val="tx1"/>
                </a:solidFill>
                <a:effectLst/>
                <a:latin typeface="Barlow" panose="00000500000000000000" pitchFamily="2" charset="0"/>
              </a:rPr>
              <a:t>Example time! </a:t>
            </a:r>
          </a:p>
        </p:txBody>
      </p:sp>
    </p:spTree>
    <p:extLst>
      <p:ext uri="{BB962C8B-B14F-4D97-AF65-F5344CB8AC3E}">
        <p14:creationId xmlns:p14="http://schemas.microsoft.com/office/powerpoint/2010/main" val="307688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0FBA84-767A-4AB3-BA43-CC62810EE3C3}"/>
              </a:ext>
            </a:extLst>
          </p:cNvPr>
          <p:cNvSpPr>
            <a:spLocks noGrp="1"/>
          </p:cNvSpPr>
          <p:nvPr>
            <p:ph type="title" idx="2"/>
          </p:nvPr>
        </p:nvSpPr>
        <p:spPr>
          <a:xfrm>
            <a:off x="3347071" y="276432"/>
            <a:ext cx="2449853" cy="681000"/>
          </a:xfrm>
        </p:spPr>
        <p:txBody>
          <a:bodyPr/>
          <a:lstStyle/>
          <a:p>
            <a:r>
              <a:rPr lang="en-GB" sz="2400" dirty="0"/>
              <a:t>Sound Propagation</a:t>
            </a:r>
            <a:endParaRPr lang="en-IN" sz="2400" dirty="0"/>
          </a:p>
        </p:txBody>
      </p:sp>
      <p:sp>
        <p:nvSpPr>
          <p:cNvPr id="2" name="Rectangle 1">
            <a:extLst>
              <a:ext uri="{FF2B5EF4-FFF2-40B4-BE49-F238E27FC236}">
                <a16:creationId xmlns:a16="http://schemas.microsoft.com/office/drawing/2014/main" id="{72B1AA17-8272-CB9B-3446-A4118667D43B}"/>
              </a:ext>
            </a:extLst>
          </p:cNvPr>
          <p:cNvSpPr>
            <a:spLocks noChangeArrowheads="1"/>
          </p:cNvSpPr>
          <p:nvPr/>
        </p:nvSpPr>
        <p:spPr bwMode="auto">
          <a:xfrm>
            <a:off x="850911" y="1342499"/>
            <a:ext cx="7442175" cy="1609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250000"/>
              </a:lnSpc>
              <a:spcBef>
                <a:spcPct val="0"/>
              </a:spcBef>
              <a:spcAft>
                <a:spcPct val="0"/>
              </a:spcAft>
              <a:buClr>
                <a:schemeClr val="accent6"/>
              </a:buClr>
              <a:buFontTx/>
              <a:buChar char="•"/>
            </a:pPr>
            <a:r>
              <a:rPr lang="en-US" dirty="0"/>
              <a:t>  </a:t>
            </a:r>
            <a:r>
              <a:rPr lang="en-US" dirty="0">
                <a:solidFill>
                  <a:schemeClr val="accent6"/>
                </a:solidFill>
                <a:latin typeface="Barlow" panose="00000500000000000000" pitchFamily="2" charset="0"/>
              </a:rPr>
              <a:t> Exploring how sound travels and responds to the environment</a:t>
            </a:r>
          </a:p>
          <a:p>
            <a:pPr lvl="0" eaLnBrk="0" fontAlgn="base" hangingPunct="0">
              <a:lnSpc>
                <a:spcPct val="250000"/>
              </a:lnSpc>
              <a:spcBef>
                <a:spcPct val="0"/>
              </a:spcBef>
              <a:spcAft>
                <a:spcPct val="0"/>
              </a:spcAft>
              <a:buClrTx/>
              <a:buFontTx/>
              <a:buChar char="•"/>
            </a:pPr>
            <a:r>
              <a:rPr kumimoji="0" lang="en-US" altLang="en-US" b="0" i="0" u="none" strike="noStrike" cap="none" normalizeH="0" baseline="0" dirty="0">
                <a:ln>
                  <a:noFill/>
                </a:ln>
                <a:solidFill>
                  <a:schemeClr val="tx1"/>
                </a:solidFill>
                <a:effectLst/>
                <a:latin typeface="Barlow" panose="00000500000000000000" pitchFamily="2" charset="0"/>
              </a:rPr>
              <a:t>    Various methods exist to achieve these effects</a:t>
            </a: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rlow" panose="00000500000000000000" pitchFamily="2" charset="0"/>
              </a:rPr>
              <a:t>    Let’s explore a simplified approach to this complex topic</a:t>
            </a:r>
          </a:p>
        </p:txBody>
      </p:sp>
    </p:spTree>
    <p:extLst>
      <p:ext uri="{BB962C8B-B14F-4D97-AF65-F5344CB8AC3E}">
        <p14:creationId xmlns:p14="http://schemas.microsoft.com/office/powerpoint/2010/main" val="232706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22D86-2A2C-A85B-6257-37DEFB4E39EE}"/>
              </a:ext>
            </a:extLst>
          </p:cNvPr>
          <p:cNvSpPr>
            <a:spLocks noGrp="1"/>
          </p:cNvSpPr>
          <p:nvPr>
            <p:ph type="title"/>
          </p:nvPr>
        </p:nvSpPr>
        <p:spPr>
          <a:xfrm>
            <a:off x="801620" y="2177344"/>
            <a:ext cx="7540760" cy="788811"/>
          </a:xfrm>
        </p:spPr>
        <p:txBody>
          <a:bodyPr/>
          <a:lstStyle/>
          <a:p>
            <a:pPr algn="ctr"/>
            <a:r>
              <a:rPr lang="en-GB" dirty="0"/>
              <a:t>Who is this? </a:t>
            </a:r>
            <a:endParaRPr lang="en-IN" dirty="0"/>
          </a:p>
        </p:txBody>
      </p:sp>
    </p:spTree>
    <p:extLst>
      <p:ext uri="{BB962C8B-B14F-4D97-AF65-F5344CB8AC3E}">
        <p14:creationId xmlns:p14="http://schemas.microsoft.com/office/powerpoint/2010/main" val="1008541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8C621-436E-443E-6804-3992213B4756}"/>
              </a:ext>
            </a:extLst>
          </p:cNvPr>
          <p:cNvSpPr>
            <a:spLocks noGrp="1"/>
          </p:cNvSpPr>
          <p:nvPr>
            <p:ph type="title" idx="2"/>
          </p:nvPr>
        </p:nvSpPr>
        <p:spPr>
          <a:xfrm>
            <a:off x="3343716" y="237598"/>
            <a:ext cx="2456567" cy="574166"/>
          </a:xfrm>
        </p:spPr>
        <p:txBody>
          <a:bodyPr/>
          <a:lstStyle/>
          <a:p>
            <a:r>
              <a:rPr lang="en-GB" sz="2400" dirty="0"/>
              <a:t>Sound Propagation</a:t>
            </a:r>
            <a:endParaRPr lang="en-IN" sz="2400" dirty="0"/>
          </a:p>
        </p:txBody>
      </p:sp>
      <p:sp>
        <p:nvSpPr>
          <p:cNvPr id="5" name="Rectangle 4">
            <a:extLst>
              <a:ext uri="{FF2B5EF4-FFF2-40B4-BE49-F238E27FC236}">
                <a16:creationId xmlns:a16="http://schemas.microsoft.com/office/drawing/2014/main" id="{EA5E0C25-0555-045C-E38B-4DCFF70CC3FD}"/>
              </a:ext>
            </a:extLst>
          </p:cNvPr>
          <p:cNvSpPr/>
          <p:nvPr/>
        </p:nvSpPr>
        <p:spPr>
          <a:xfrm>
            <a:off x="7074189" y="1768184"/>
            <a:ext cx="1707501" cy="18078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24136C35-B8CF-BA6D-C6E5-7B8DE0B178A4}"/>
              </a:ext>
            </a:extLst>
          </p:cNvPr>
          <p:cNvSpPr/>
          <p:nvPr/>
        </p:nvSpPr>
        <p:spPr>
          <a:xfrm>
            <a:off x="5529262" y="2058333"/>
            <a:ext cx="1539551" cy="15177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57D6A21F-F7DD-EAE7-73BE-40607DB7D913}"/>
              </a:ext>
            </a:extLst>
          </p:cNvPr>
          <p:cNvSpPr/>
          <p:nvPr/>
        </p:nvSpPr>
        <p:spPr>
          <a:xfrm>
            <a:off x="7020799" y="3290024"/>
            <a:ext cx="96028" cy="2860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ction Button: Sound 7">
            <a:hlinkClick r:id="" action="ppaction://noaction" highlightClick="1">
              <a:snd r:embed="rId2" name="applause.wav"/>
            </a:hlinkClick>
            <a:extLst>
              <a:ext uri="{FF2B5EF4-FFF2-40B4-BE49-F238E27FC236}">
                <a16:creationId xmlns:a16="http://schemas.microsoft.com/office/drawing/2014/main" id="{3E8A7DF0-EBA2-00F8-6509-BDD12BC99046}"/>
              </a:ext>
            </a:extLst>
          </p:cNvPr>
          <p:cNvSpPr/>
          <p:nvPr/>
        </p:nvSpPr>
        <p:spPr>
          <a:xfrm>
            <a:off x="6220438" y="2150296"/>
            <a:ext cx="244215" cy="227218"/>
          </a:xfrm>
          <a:prstGeom prst="actionButtonSou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a:extLst>
              <a:ext uri="{FF2B5EF4-FFF2-40B4-BE49-F238E27FC236}">
                <a16:creationId xmlns:a16="http://schemas.microsoft.com/office/drawing/2014/main" id="{DA5A3463-5A52-9A7E-1B0F-DFFCC110148F}"/>
              </a:ext>
            </a:extLst>
          </p:cNvPr>
          <p:cNvCxnSpPr>
            <a:stCxn id="8" idx="0"/>
            <a:endCxn id="7" idx="1"/>
          </p:cNvCxnSpPr>
          <p:nvPr/>
        </p:nvCxnSpPr>
        <p:spPr>
          <a:xfrm>
            <a:off x="6464653" y="2263905"/>
            <a:ext cx="556146" cy="1169129"/>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Oval 11">
            <a:extLst>
              <a:ext uri="{FF2B5EF4-FFF2-40B4-BE49-F238E27FC236}">
                <a16:creationId xmlns:a16="http://schemas.microsoft.com/office/drawing/2014/main" id="{BB494DAA-FF75-5CC2-6684-897308B0F882}"/>
              </a:ext>
            </a:extLst>
          </p:cNvPr>
          <p:cNvSpPr/>
          <p:nvPr/>
        </p:nvSpPr>
        <p:spPr>
          <a:xfrm>
            <a:off x="7941227" y="2435352"/>
            <a:ext cx="182464" cy="1824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Connector 13">
            <a:extLst>
              <a:ext uri="{FF2B5EF4-FFF2-40B4-BE49-F238E27FC236}">
                <a16:creationId xmlns:a16="http://schemas.microsoft.com/office/drawing/2014/main" id="{505207F7-1550-EF8D-EA34-C164668D38E6}"/>
              </a:ext>
            </a:extLst>
          </p:cNvPr>
          <p:cNvCxnSpPr>
            <a:stCxn id="12" idx="4"/>
          </p:cNvCxnSpPr>
          <p:nvPr/>
        </p:nvCxnSpPr>
        <p:spPr>
          <a:xfrm flipH="1">
            <a:off x="7847596" y="2617768"/>
            <a:ext cx="184863" cy="80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7E2BBB9-214C-AAF4-C73A-E1E90CF2B1A3}"/>
              </a:ext>
            </a:extLst>
          </p:cNvPr>
          <p:cNvCxnSpPr>
            <a:cxnSpLocks/>
            <a:stCxn id="12" idx="4"/>
          </p:cNvCxnSpPr>
          <p:nvPr/>
        </p:nvCxnSpPr>
        <p:spPr>
          <a:xfrm>
            <a:off x="8032459" y="2617768"/>
            <a:ext cx="155511" cy="80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CF0C5BB-3448-0B5B-527D-90410889CF65}"/>
              </a:ext>
            </a:extLst>
          </p:cNvPr>
          <p:cNvCxnSpPr>
            <a:stCxn id="12" idx="4"/>
          </p:cNvCxnSpPr>
          <p:nvPr/>
        </p:nvCxnSpPr>
        <p:spPr>
          <a:xfrm>
            <a:off x="8032459" y="2617768"/>
            <a:ext cx="0" cy="1454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A60A217-8F58-BF28-0383-40557703017F}"/>
              </a:ext>
            </a:extLst>
          </p:cNvPr>
          <p:cNvCxnSpPr/>
          <p:nvPr/>
        </p:nvCxnSpPr>
        <p:spPr>
          <a:xfrm flipH="1">
            <a:off x="7929139" y="2758096"/>
            <a:ext cx="92432" cy="84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9B6027-4A11-B3FC-A424-DA066A02F12F}"/>
              </a:ext>
            </a:extLst>
          </p:cNvPr>
          <p:cNvCxnSpPr/>
          <p:nvPr/>
        </p:nvCxnSpPr>
        <p:spPr>
          <a:xfrm>
            <a:off x="8016194" y="2758096"/>
            <a:ext cx="91232" cy="8417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7" name="Ink 26">
                <a:extLst>
                  <a:ext uri="{FF2B5EF4-FFF2-40B4-BE49-F238E27FC236}">
                    <a16:creationId xmlns:a16="http://schemas.microsoft.com/office/drawing/2014/main" id="{6C5BA1F8-2565-2C1A-8EDF-B9F93B48C569}"/>
                  </a:ext>
                </a:extLst>
              </p14:cNvPr>
              <p14:cNvContentPartPr/>
              <p14:nvPr/>
            </p14:nvContentPartPr>
            <p14:xfrm>
              <a:off x="8012206" y="2503653"/>
              <a:ext cx="360" cy="360"/>
            </p14:xfrm>
          </p:contentPart>
        </mc:Choice>
        <mc:Fallback xmlns="">
          <p:pic>
            <p:nvPicPr>
              <p:cNvPr id="27" name="Ink 26">
                <a:extLst>
                  <a:ext uri="{FF2B5EF4-FFF2-40B4-BE49-F238E27FC236}">
                    <a16:creationId xmlns:a16="http://schemas.microsoft.com/office/drawing/2014/main" id="{6C5BA1F8-2565-2C1A-8EDF-B9F93B48C569}"/>
                  </a:ext>
                </a:extLst>
              </p:cNvPr>
              <p:cNvPicPr/>
              <p:nvPr/>
            </p:nvPicPr>
            <p:blipFill>
              <a:blip r:embed="rId4"/>
              <a:stretch>
                <a:fillRect/>
              </a:stretch>
            </p:blipFill>
            <p:spPr>
              <a:xfrm>
                <a:off x="8003206" y="24946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094774F6-B199-5CE3-ADD5-F345D0EC3D9A}"/>
                  </a:ext>
                </a:extLst>
              </p14:cNvPr>
              <p14:cNvContentPartPr/>
              <p14:nvPr/>
            </p14:nvContentPartPr>
            <p14:xfrm>
              <a:off x="8061810" y="2505888"/>
              <a:ext cx="360" cy="360"/>
            </p14:xfrm>
          </p:contentPart>
        </mc:Choice>
        <mc:Fallback xmlns="">
          <p:pic>
            <p:nvPicPr>
              <p:cNvPr id="28" name="Ink 27">
                <a:extLst>
                  <a:ext uri="{FF2B5EF4-FFF2-40B4-BE49-F238E27FC236}">
                    <a16:creationId xmlns:a16="http://schemas.microsoft.com/office/drawing/2014/main" id="{094774F6-B199-5CE3-ADD5-F345D0EC3D9A}"/>
                  </a:ext>
                </a:extLst>
              </p:cNvPr>
              <p:cNvPicPr/>
              <p:nvPr/>
            </p:nvPicPr>
            <p:blipFill>
              <a:blip r:embed="rId4"/>
              <a:stretch>
                <a:fillRect/>
              </a:stretch>
            </p:blipFill>
            <p:spPr>
              <a:xfrm>
                <a:off x="8052810" y="2496888"/>
                <a:ext cx="18000" cy="18000"/>
              </a:xfrm>
              <a:prstGeom prst="rect">
                <a:avLst/>
              </a:prstGeom>
            </p:spPr>
          </p:pic>
        </mc:Fallback>
      </mc:AlternateContent>
      <p:cxnSp>
        <p:nvCxnSpPr>
          <p:cNvPr id="34" name="Straight Connector 33">
            <a:extLst>
              <a:ext uri="{FF2B5EF4-FFF2-40B4-BE49-F238E27FC236}">
                <a16:creationId xmlns:a16="http://schemas.microsoft.com/office/drawing/2014/main" id="{0309DF50-AAA1-A40A-6EDC-AAE9818B05CD}"/>
              </a:ext>
            </a:extLst>
          </p:cNvPr>
          <p:cNvCxnSpPr>
            <a:cxnSpLocks/>
            <a:stCxn id="8" idx="0"/>
            <a:endCxn id="12" idx="2"/>
          </p:cNvCxnSpPr>
          <p:nvPr/>
        </p:nvCxnSpPr>
        <p:spPr>
          <a:xfrm>
            <a:off x="6464653" y="2263905"/>
            <a:ext cx="1476574" cy="262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7E93B6-B622-4E8B-9635-BE2E5EEE44A1}"/>
              </a:ext>
            </a:extLst>
          </p:cNvPr>
          <p:cNvCxnSpPr>
            <a:cxnSpLocks/>
            <a:stCxn id="7" idx="3"/>
            <a:endCxn id="12" idx="2"/>
          </p:cNvCxnSpPr>
          <p:nvPr/>
        </p:nvCxnSpPr>
        <p:spPr>
          <a:xfrm flipV="1">
            <a:off x="7116827" y="2526560"/>
            <a:ext cx="824400" cy="906474"/>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309AC0FA-2406-E157-4126-ADE7B11587D0}"/>
              </a:ext>
            </a:extLst>
          </p:cNvPr>
          <p:cNvSpPr txBox="1"/>
          <p:nvPr/>
        </p:nvSpPr>
        <p:spPr>
          <a:xfrm>
            <a:off x="5484874" y="3382116"/>
            <a:ext cx="660925" cy="215444"/>
          </a:xfrm>
          <a:prstGeom prst="rect">
            <a:avLst/>
          </a:prstGeom>
          <a:noFill/>
        </p:spPr>
        <p:txBody>
          <a:bodyPr wrap="square" rtlCol="0">
            <a:spAutoFit/>
          </a:bodyPr>
          <a:lstStyle/>
          <a:p>
            <a:r>
              <a:rPr lang="en-GB" sz="800" dirty="0">
                <a:solidFill>
                  <a:schemeClr val="accent6"/>
                </a:solidFill>
                <a:latin typeface="+mn-lt"/>
              </a:rPr>
              <a:t>Room 1</a:t>
            </a:r>
            <a:endParaRPr lang="en-IN" sz="800" dirty="0">
              <a:solidFill>
                <a:schemeClr val="accent6"/>
              </a:solidFill>
              <a:latin typeface="+mn-lt"/>
            </a:endParaRPr>
          </a:p>
        </p:txBody>
      </p:sp>
      <p:sp>
        <p:nvSpPr>
          <p:cNvPr id="24" name="TextBox 23">
            <a:extLst>
              <a:ext uri="{FF2B5EF4-FFF2-40B4-BE49-F238E27FC236}">
                <a16:creationId xmlns:a16="http://schemas.microsoft.com/office/drawing/2014/main" id="{83E2FE3F-4841-AFD2-7768-3C5F576CE189}"/>
              </a:ext>
            </a:extLst>
          </p:cNvPr>
          <p:cNvSpPr txBox="1"/>
          <p:nvPr/>
        </p:nvSpPr>
        <p:spPr>
          <a:xfrm>
            <a:off x="8331291" y="3377244"/>
            <a:ext cx="660925" cy="215444"/>
          </a:xfrm>
          <a:prstGeom prst="rect">
            <a:avLst/>
          </a:prstGeom>
          <a:noFill/>
        </p:spPr>
        <p:txBody>
          <a:bodyPr wrap="square" rtlCol="0">
            <a:spAutoFit/>
          </a:bodyPr>
          <a:lstStyle/>
          <a:p>
            <a:r>
              <a:rPr lang="en-GB" sz="800" dirty="0">
                <a:solidFill>
                  <a:schemeClr val="accent6"/>
                </a:solidFill>
                <a:latin typeface="+mn-lt"/>
              </a:rPr>
              <a:t>Room 2</a:t>
            </a:r>
            <a:endParaRPr lang="en-IN" sz="800" dirty="0">
              <a:solidFill>
                <a:schemeClr val="accent6"/>
              </a:solidFill>
              <a:latin typeface="+mn-lt"/>
            </a:endParaRPr>
          </a:p>
        </p:txBody>
      </p:sp>
      <p:cxnSp>
        <p:nvCxnSpPr>
          <p:cNvPr id="26" name="Straight Connector 25">
            <a:extLst>
              <a:ext uri="{FF2B5EF4-FFF2-40B4-BE49-F238E27FC236}">
                <a16:creationId xmlns:a16="http://schemas.microsoft.com/office/drawing/2014/main" id="{4E95E50B-FFA2-880D-4A17-DFB60033DFC0}"/>
              </a:ext>
            </a:extLst>
          </p:cNvPr>
          <p:cNvCxnSpPr>
            <a:cxnSpLocks/>
          </p:cNvCxnSpPr>
          <p:nvPr/>
        </p:nvCxnSpPr>
        <p:spPr>
          <a:xfrm>
            <a:off x="7103577" y="1297809"/>
            <a:ext cx="692444"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1AC1D45-F525-AAE0-5D9C-2A84C1F4E3DF}"/>
              </a:ext>
            </a:extLst>
          </p:cNvPr>
          <p:cNvSpPr txBox="1"/>
          <p:nvPr/>
        </p:nvSpPr>
        <p:spPr>
          <a:xfrm>
            <a:off x="7847596" y="1154664"/>
            <a:ext cx="869684" cy="215444"/>
          </a:xfrm>
          <a:prstGeom prst="rect">
            <a:avLst/>
          </a:prstGeom>
          <a:noFill/>
        </p:spPr>
        <p:txBody>
          <a:bodyPr wrap="square" rtlCol="0">
            <a:spAutoFit/>
          </a:bodyPr>
          <a:lstStyle/>
          <a:p>
            <a:r>
              <a:rPr lang="en-GB" sz="800" dirty="0">
                <a:solidFill>
                  <a:schemeClr val="accent6"/>
                </a:solidFill>
                <a:latin typeface="Barlow" panose="00000500000000000000" pitchFamily="2" charset="0"/>
              </a:rPr>
              <a:t>Direct Sound</a:t>
            </a:r>
            <a:endParaRPr lang="en-IN" sz="800" dirty="0">
              <a:solidFill>
                <a:schemeClr val="accent6"/>
              </a:solidFill>
              <a:latin typeface="Barlow" panose="00000500000000000000" pitchFamily="2" charset="0"/>
            </a:endParaRPr>
          </a:p>
        </p:txBody>
      </p:sp>
      <p:cxnSp>
        <p:nvCxnSpPr>
          <p:cNvPr id="30" name="Straight Connector 29">
            <a:extLst>
              <a:ext uri="{FF2B5EF4-FFF2-40B4-BE49-F238E27FC236}">
                <a16:creationId xmlns:a16="http://schemas.microsoft.com/office/drawing/2014/main" id="{98126E6E-7D21-EE7A-977D-CE92A43B7EB2}"/>
              </a:ext>
            </a:extLst>
          </p:cNvPr>
          <p:cNvCxnSpPr>
            <a:cxnSpLocks/>
          </p:cNvCxnSpPr>
          <p:nvPr/>
        </p:nvCxnSpPr>
        <p:spPr>
          <a:xfrm>
            <a:off x="7116334" y="1457124"/>
            <a:ext cx="692444"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3BECC358-000F-FC3D-FD87-D4EC5D207BCD}"/>
              </a:ext>
            </a:extLst>
          </p:cNvPr>
          <p:cNvSpPr txBox="1"/>
          <p:nvPr/>
        </p:nvSpPr>
        <p:spPr>
          <a:xfrm>
            <a:off x="7860353" y="1355382"/>
            <a:ext cx="869684" cy="215444"/>
          </a:xfrm>
          <a:prstGeom prst="rect">
            <a:avLst/>
          </a:prstGeom>
          <a:noFill/>
        </p:spPr>
        <p:txBody>
          <a:bodyPr wrap="square">
            <a:spAutoFit/>
          </a:bodyPr>
          <a:lstStyle/>
          <a:p>
            <a:r>
              <a:rPr lang="en-GB" sz="800" dirty="0">
                <a:solidFill>
                  <a:schemeClr val="accent6"/>
                </a:solidFill>
                <a:latin typeface="Barlow" panose="00000500000000000000" pitchFamily="2" charset="0"/>
              </a:rPr>
              <a:t>Indirect Sound</a:t>
            </a:r>
            <a:endParaRPr lang="en-IN" sz="800" dirty="0">
              <a:solidFill>
                <a:schemeClr val="accent6"/>
              </a:solidFill>
              <a:latin typeface="Barlow" panose="00000500000000000000" pitchFamily="2" charset="0"/>
            </a:endParaRPr>
          </a:p>
        </p:txBody>
      </p:sp>
      <p:sp>
        <p:nvSpPr>
          <p:cNvPr id="20" name="Action Button: Sound 19">
            <a:hlinkClick r:id="" action="ppaction://noaction" highlightClick="1">
              <a:snd r:embed="rId2" name="applause.wav"/>
            </a:hlinkClick>
            <a:extLst>
              <a:ext uri="{FF2B5EF4-FFF2-40B4-BE49-F238E27FC236}">
                <a16:creationId xmlns:a16="http://schemas.microsoft.com/office/drawing/2014/main" id="{8879E64C-2C25-172F-8209-B9FDFB8C78BA}"/>
              </a:ext>
            </a:extLst>
          </p:cNvPr>
          <p:cNvSpPr/>
          <p:nvPr/>
        </p:nvSpPr>
        <p:spPr>
          <a:xfrm>
            <a:off x="6952081" y="3298119"/>
            <a:ext cx="244215" cy="258484"/>
          </a:xfrm>
          <a:prstGeom prst="actionButtonSou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ction Button: Sound 14">
            <a:hlinkClick r:id="" action="ppaction://noaction" highlightClick="1">
              <a:snd r:embed="rId2" name="applause.wav"/>
            </a:hlinkClick>
            <a:extLst>
              <a:ext uri="{FF2B5EF4-FFF2-40B4-BE49-F238E27FC236}">
                <a16:creationId xmlns:a16="http://schemas.microsoft.com/office/drawing/2014/main" id="{8FFC6D48-D7C9-CBF6-261A-8F509AE76687}"/>
              </a:ext>
            </a:extLst>
          </p:cNvPr>
          <p:cNvSpPr/>
          <p:nvPr/>
        </p:nvSpPr>
        <p:spPr>
          <a:xfrm>
            <a:off x="6966568" y="2488100"/>
            <a:ext cx="244215" cy="258484"/>
          </a:xfrm>
          <a:prstGeom prst="actionButtonSoun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7" name="Action Button: Sound 16">
            <a:hlinkClick r:id="" action="ppaction://noaction" highlightClick="1">
              <a:snd r:embed="rId2" name="applause.wav"/>
            </a:hlinkClick>
            <a:extLst>
              <a:ext uri="{FF2B5EF4-FFF2-40B4-BE49-F238E27FC236}">
                <a16:creationId xmlns:a16="http://schemas.microsoft.com/office/drawing/2014/main" id="{F94FC012-8588-BB01-BB47-D76901C8BF2E}"/>
              </a:ext>
            </a:extLst>
          </p:cNvPr>
          <p:cNvSpPr/>
          <p:nvPr/>
        </p:nvSpPr>
        <p:spPr>
          <a:xfrm>
            <a:off x="7899463" y="3445526"/>
            <a:ext cx="244215" cy="258484"/>
          </a:xfrm>
          <a:prstGeom prst="actionButtonSoun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8" name="Action Button: Sound 17">
            <a:hlinkClick r:id="" action="ppaction://noaction" highlightClick="1">
              <a:snd r:embed="rId2" name="applause.wav"/>
            </a:hlinkClick>
            <a:extLst>
              <a:ext uri="{FF2B5EF4-FFF2-40B4-BE49-F238E27FC236}">
                <a16:creationId xmlns:a16="http://schemas.microsoft.com/office/drawing/2014/main" id="{6771EDD8-96A8-982F-DE66-F18A5C168325}"/>
              </a:ext>
            </a:extLst>
          </p:cNvPr>
          <p:cNvSpPr/>
          <p:nvPr/>
        </p:nvSpPr>
        <p:spPr>
          <a:xfrm>
            <a:off x="8668376" y="2495630"/>
            <a:ext cx="244215" cy="258484"/>
          </a:xfrm>
          <a:prstGeom prst="actionButtonSoun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25" name="Action Button: Sound 24">
            <a:hlinkClick r:id="" action="ppaction://noaction" highlightClick="1">
              <a:snd r:embed="rId2" name="applause.wav"/>
            </a:hlinkClick>
            <a:extLst>
              <a:ext uri="{FF2B5EF4-FFF2-40B4-BE49-F238E27FC236}">
                <a16:creationId xmlns:a16="http://schemas.microsoft.com/office/drawing/2014/main" id="{4CE79726-DD63-58A5-5BD9-06B1CB3C31AE}"/>
              </a:ext>
            </a:extLst>
          </p:cNvPr>
          <p:cNvSpPr/>
          <p:nvPr/>
        </p:nvSpPr>
        <p:spPr>
          <a:xfrm>
            <a:off x="7910351" y="1673868"/>
            <a:ext cx="244215" cy="258484"/>
          </a:xfrm>
          <a:prstGeom prst="actionButtonSoun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cxnSp>
        <p:nvCxnSpPr>
          <p:cNvPr id="32" name="Straight Connector 31">
            <a:extLst>
              <a:ext uri="{FF2B5EF4-FFF2-40B4-BE49-F238E27FC236}">
                <a16:creationId xmlns:a16="http://schemas.microsoft.com/office/drawing/2014/main" id="{DE56D4B8-39AD-F606-6216-F85356DECC94}"/>
              </a:ext>
            </a:extLst>
          </p:cNvPr>
          <p:cNvCxnSpPr>
            <a:cxnSpLocks/>
            <a:stCxn id="12" idx="4"/>
            <a:endCxn id="17" idx="3"/>
          </p:cNvCxnSpPr>
          <p:nvPr/>
        </p:nvCxnSpPr>
        <p:spPr>
          <a:xfrm flipH="1">
            <a:off x="8021571" y="2617768"/>
            <a:ext cx="10888" cy="827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63AEA09-F397-7200-DD47-345312BBED71}"/>
              </a:ext>
            </a:extLst>
          </p:cNvPr>
          <p:cNvCxnSpPr>
            <a:cxnSpLocks/>
            <a:stCxn id="12" idx="2"/>
            <a:endCxn id="15" idx="0"/>
          </p:cNvCxnSpPr>
          <p:nvPr/>
        </p:nvCxnSpPr>
        <p:spPr>
          <a:xfrm flipH="1">
            <a:off x="7210783" y="2526560"/>
            <a:ext cx="730444" cy="907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3BFC1E3-539A-6A6F-752E-715729C24129}"/>
              </a:ext>
            </a:extLst>
          </p:cNvPr>
          <p:cNvCxnSpPr>
            <a:cxnSpLocks/>
            <a:stCxn id="12" idx="6"/>
            <a:endCxn id="18" idx="2"/>
          </p:cNvCxnSpPr>
          <p:nvPr/>
        </p:nvCxnSpPr>
        <p:spPr>
          <a:xfrm>
            <a:off x="8123691" y="2526560"/>
            <a:ext cx="544685" cy="98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6E7B867-A3D3-499A-B4B4-DB0BAD2F3F6C}"/>
              </a:ext>
            </a:extLst>
          </p:cNvPr>
          <p:cNvCxnSpPr>
            <a:cxnSpLocks/>
            <a:stCxn id="12" idx="0"/>
            <a:endCxn id="25" idx="1"/>
          </p:cNvCxnSpPr>
          <p:nvPr/>
        </p:nvCxnSpPr>
        <p:spPr>
          <a:xfrm flipV="1">
            <a:off x="8032459" y="1932352"/>
            <a:ext cx="0" cy="503000"/>
          </a:xfrm>
          <a:prstGeom prst="line">
            <a:avLst/>
          </a:prstGeom>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D630645F-A90B-285F-A9A7-ADA99618022D}"/>
              </a:ext>
            </a:extLst>
          </p:cNvPr>
          <p:cNvSpPr>
            <a:spLocks noChangeArrowheads="1"/>
          </p:cNvSpPr>
          <p:nvPr/>
        </p:nvSpPr>
        <p:spPr bwMode="auto">
          <a:xfrm>
            <a:off x="690860" y="941973"/>
            <a:ext cx="4590377" cy="3036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200000"/>
              </a:lnSpc>
              <a:spcBef>
                <a:spcPct val="0"/>
              </a:spcBef>
              <a:spcAft>
                <a:spcPct val="0"/>
              </a:spcAft>
              <a:buClrTx/>
              <a:buFontTx/>
              <a:buChar char="•"/>
            </a:pPr>
            <a:r>
              <a:rPr kumimoji="0" lang="en-US" altLang="en-US" i="0" u="none" strike="noStrike" cap="none" normalizeH="0" baseline="0" dirty="0">
                <a:ln>
                  <a:noFill/>
                </a:ln>
                <a:solidFill>
                  <a:schemeClr val="tx1"/>
                </a:solidFill>
                <a:effectLst/>
                <a:latin typeface="Barlow" panose="00000500000000000000" pitchFamily="2" charset="0"/>
              </a:rPr>
              <a:t>    Occlusion</a:t>
            </a:r>
            <a:r>
              <a:rPr kumimoji="0" lang="en-US" altLang="en-US" b="0" i="0" u="none" strike="noStrike" cap="none" normalizeH="0" baseline="0" dirty="0">
                <a:ln>
                  <a:noFill/>
                </a:ln>
                <a:solidFill>
                  <a:schemeClr val="tx1"/>
                </a:solidFill>
                <a:effectLst/>
                <a:latin typeface="Barlow" panose="00000500000000000000" pitchFamily="2" charset="0"/>
              </a:rPr>
              <a:t>: Traces from the emitter, loss</a:t>
            </a:r>
            <a:r>
              <a:rPr kumimoji="0" lang="en-US" altLang="en-US" b="0" i="0" u="none" strike="noStrike" cap="none" normalizeH="0" dirty="0">
                <a:ln>
                  <a:noFill/>
                </a:ln>
                <a:solidFill>
                  <a:schemeClr val="tx1"/>
                </a:solidFill>
                <a:effectLst/>
                <a:latin typeface="Barlow" panose="00000500000000000000" pitchFamily="2" charset="0"/>
              </a:rPr>
              <a:t> of energy</a:t>
            </a:r>
            <a:endParaRPr kumimoji="0" lang="en-US" altLang="en-US" b="0" i="0" u="none" strike="noStrike" cap="none" normalizeH="0" baseline="0" dirty="0">
              <a:ln>
                <a:noFill/>
              </a:ln>
              <a:solidFill>
                <a:schemeClr val="tx1"/>
              </a:solidFill>
              <a:effectLst/>
              <a:latin typeface="Barlow" panose="00000500000000000000" pitchFamily="2"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Barlow" panose="00000500000000000000" pitchFamily="2" charset="0"/>
              </a:rPr>
              <a:t>    </a:t>
            </a:r>
            <a:r>
              <a:rPr kumimoji="0" lang="en-US" altLang="en-US" i="0" u="none" strike="noStrike" cap="none" normalizeH="0" baseline="0" dirty="0">
                <a:ln>
                  <a:noFill/>
                </a:ln>
                <a:solidFill>
                  <a:schemeClr val="tx1"/>
                </a:solidFill>
                <a:effectLst/>
                <a:latin typeface="Barlow" panose="00000500000000000000" pitchFamily="2" charset="0"/>
              </a:rPr>
              <a:t>Diffraction</a:t>
            </a:r>
            <a:r>
              <a:rPr kumimoji="0" lang="en-US" altLang="en-US" b="0" i="0" u="none" strike="noStrike" cap="none" normalizeH="0" baseline="0" dirty="0">
                <a:ln>
                  <a:noFill/>
                </a:ln>
                <a:solidFill>
                  <a:schemeClr val="tx1"/>
                </a:solidFill>
                <a:effectLst/>
                <a:latin typeface="Barlow" panose="00000500000000000000" pitchFamily="2" charset="0"/>
              </a:rPr>
              <a:t>: Pathfinding and filtering, bending of sound</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Barlow" panose="00000500000000000000" pitchFamily="2" charset="0"/>
              </a:rPr>
              <a:t>    </a:t>
            </a:r>
            <a:r>
              <a:rPr kumimoji="0" lang="en-US" altLang="en-US" i="0" u="none" strike="noStrike" cap="none" normalizeH="0" baseline="0" dirty="0">
                <a:ln>
                  <a:noFill/>
                </a:ln>
                <a:solidFill>
                  <a:schemeClr val="tx1"/>
                </a:solidFill>
                <a:effectLst/>
                <a:latin typeface="Barlow" panose="00000500000000000000" pitchFamily="2" charset="0"/>
              </a:rPr>
              <a:t>Reflections</a:t>
            </a:r>
            <a:r>
              <a:rPr kumimoji="0" lang="en-US" altLang="en-US" b="0" i="0" u="none" strike="noStrike" cap="none" normalizeH="0" baseline="0" dirty="0">
                <a:ln>
                  <a:noFill/>
                </a:ln>
                <a:solidFill>
                  <a:schemeClr val="tx1"/>
                </a:solidFill>
                <a:effectLst/>
                <a:latin typeface="Barlow" panose="00000500000000000000" pitchFamily="2" charset="0"/>
              </a:rPr>
              <a:t>: Listener traces to estimate points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Barlow" panose="00000500000000000000" pitchFamily="2" charset="0"/>
              </a:rPr>
              <a:t>    </a:t>
            </a:r>
            <a:r>
              <a:rPr kumimoji="0" lang="en-US" altLang="en-US" i="0" u="none" strike="noStrike" cap="none" normalizeH="0" baseline="0" dirty="0">
                <a:ln>
                  <a:noFill/>
                </a:ln>
                <a:solidFill>
                  <a:schemeClr val="tx1"/>
                </a:solidFill>
                <a:effectLst/>
                <a:latin typeface="Barlow" panose="00000500000000000000" pitchFamily="2" charset="0"/>
              </a:rPr>
              <a:t>Late Reverb</a:t>
            </a:r>
          </a:p>
          <a:p>
            <a:pPr marL="0" marR="0" lvl="0" indent="0" algn="l" defTabSz="914400" rtl="0" eaLnBrk="0" fontAlgn="base" latinLnBrk="0" hangingPunct="0">
              <a:lnSpc>
                <a:spcPct val="200000"/>
              </a:lnSpc>
              <a:spcBef>
                <a:spcPct val="0"/>
              </a:spcBef>
              <a:spcAft>
                <a:spcPct val="0"/>
              </a:spcAft>
              <a:buClrTx/>
              <a:buSzTx/>
              <a:buFontTx/>
              <a:buChar char="•"/>
              <a:tabLst/>
            </a:pPr>
            <a:r>
              <a:rPr lang="en-US" altLang="en-US" dirty="0">
                <a:solidFill>
                  <a:schemeClr val="tx1"/>
                </a:solidFill>
                <a:latin typeface="Barlow" panose="00000500000000000000" pitchFamily="2" charset="0"/>
              </a:rPr>
              <a:t>    Physical Materials</a:t>
            </a:r>
            <a:endParaRPr kumimoji="0" lang="en-US" altLang="en-US" i="0" u="none" strike="noStrike" cap="none" normalizeH="0" baseline="0" dirty="0">
              <a:ln>
                <a:noFill/>
              </a:ln>
              <a:solidFill>
                <a:schemeClr val="tx1"/>
              </a:solidFill>
              <a:effectLst/>
              <a:latin typeface="Barlow" panose="00000500000000000000" pitchFamily="2"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rlow" panose="00000500000000000000" pitchFamily="2" charset="0"/>
              </a:rPr>
              <a:t>    Manual volume and portal placement</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Barlow" panose="00000500000000000000" pitchFamily="2" charset="0"/>
              </a:rPr>
              <a:t>    </a:t>
            </a:r>
            <a:r>
              <a:rPr kumimoji="0" lang="en-US" altLang="en-US" i="0" u="none" strike="noStrike" cap="none" normalizeH="0" baseline="0" dirty="0">
                <a:ln>
                  <a:noFill/>
                </a:ln>
                <a:solidFill>
                  <a:schemeClr val="tx1"/>
                </a:solidFill>
                <a:effectLst/>
                <a:latin typeface="Barlow" panose="00000500000000000000" pitchFamily="2" charset="0"/>
              </a:rPr>
              <a:t>Acoustic Graphs</a:t>
            </a:r>
            <a:r>
              <a:rPr kumimoji="0" lang="en-US" altLang="en-US" b="0" i="0" u="none" strike="noStrike" cap="none" normalizeH="0" baseline="0" dirty="0">
                <a:ln>
                  <a:noFill/>
                </a:ln>
                <a:solidFill>
                  <a:schemeClr val="tx1"/>
                </a:solidFill>
                <a:effectLst/>
                <a:latin typeface="Barlow" panose="00000500000000000000" pitchFamily="2" charset="0"/>
              </a:rPr>
              <a:t>: For automation</a:t>
            </a:r>
          </a:p>
        </p:txBody>
      </p:sp>
    </p:spTree>
    <p:extLst>
      <p:ext uri="{BB962C8B-B14F-4D97-AF65-F5344CB8AC3E}">
        <p14:creationId xmlns:p14="http://schemas.microsoft.com/office/powerpoint/2010/main" val="200070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5" grpId="0" animBg="1"/>
      <p:bldP spid="17" grpId="0" animBg="1"/>
      <p:bldP spid="18" grpId="0" animBg="1"/>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AAA125-5F93-B146-BD1D-1B3BD0BB3C60}"/>
              </a:ext>
            </a:extLst>
          </p:cNvPr>
          <p:cNvSpPr>
            <a:spLocks noGrp="1"/>
          </p:cNvSpPr>
          <p:nvPr>
            <p:ph type="title" idx="2"/>
          </p:nvPr>
        </p:nvSpPr>
        <p:spPr>
          <a:xfrm>
            <a:off x="3529737" y="353338"/>
            <a:ext cx="2084526" cy="323830"/>
          </a:xfrm>
        </p:spPr>
        <p:txBody>
          <a:bodyPr/>
          <a:lstStyle/>
          <a:p>
            <a:r>
              <a:rPr lang="en-GB" sz="2400" dirty="0"/>
              <a:t>What to expect!</a:t>
            </a:r>
            <a:endParaRPr lang="en-IN" sz="2400" dirty="0"/>
          </a:p>
        </p:txBody>
      </p:sp>
      <p:pic>
        <p:nvPicPr>
          <p:cNvPr id="12" name="Picture 11" descr="A drawing of a horse with headphones&#10;&#10;Description automatically generated">
            <a:extLst>
              <a:ext uri="{FF2B5EF4-FFF2-40B4-BE49-F238E27FC236}">
                <a16:creationId xmlns:a16="http://schemas.microsoft.com/office/drawing/2014/main" id="{A8D35A09-2DEB-639D-3A1A-7C2509A5DB20}"/>
              </a:ext>
            </a:extLst>
          </p:cNvPr>
          <p:cNvPicPr>
            <a:picLocks noChangeAspect="1"/>
          </p:cNvPicPr>
          <p:nvPr/>
        </p:nvPicPr>
        <p:blipFill>
          <a:blip r:embed="rId3"/>
          <a:stretch>
            <a:fillRect/>
          </a:stretch>
        </p:blipFill>
        <p:spPr>
          <a:xfrm>
            <a:off x="6913766" y="1111213"/>
            <a:ext cx="1899626" cy="1994854"/>
          </a:xfrm>
          <a:prstGeom prst="rect">
            <a:avLst/>
          </a:prstGeom>
        </p:spPr>
      </p:pic>
      <p:sp>
        <p:nvSpPr>
          <p:cNvPr id="21" name="TextBox 20">
            <a:extLst>
              <a:ext uri="{FF2B5EF4-FFF2-40B4-BE49-F238E27FC236}">
                <a16:creationId xmlns:a16="http://schemas.microsoft.com/office/drawing/2014/main" id="{6881EBBC-7639-BA83-8480-C0206C3B0181}"/>
              </a:ext>
            </a:extLst>
          </p:cNvPr>
          <p:cNvSpPr txBox="1"/>
          <p:nvPr/>
        </p:nvSpPr>
        <p:spPr>
          <a:xfrm>
            <a:off x="7067560" y="3106067"/>
            <a:ext cx="1592037" cy="276999"/>
          </a:xfrm>
          <a:prstGeom prst="rect">
            <a:avLst/>
          </a:prstGeom>
          <a:noFill/>
        </p:spPr>
        <p:txBody>
          <a:bodyPr wrap="square">
            <a:spAutoFit/>
          </a:bodyPr>
          <a:lstStyle/>
          <a:p>
            <a:r>
              <a:rPr lang="en-IN" sz="1200" i="1" dirty="0" err="1">
                <a:solidFill>
                  <a:schemeClr val="accent6"/>
                </a:solidFill>
                <a:latin typeface="Barlow" panose="00000500000000000000" pitchFamily="2" charset="0"/>
              </a:rPr>
              <a:t>Beauchemin</a:t>
            </a:r>
            <a:r>
              <a:rPr lang="en-IN" sz="1200" i="1" dirty="0">
                <a:solidFill>
                  <a:schemeClr val="accent6"/>
                </a:solidFill>
                <a:latin typeface="Barlow" panose="00000500000000000000" pitchFamily="2" charset="0"/>
              </a:rPr>
              <a:t>, S. (2019)</a:t>
            </a:r>
          </a:p>
        </p:txBody>
      </p:sp>
      <p:sp>
        <p:nvSpPr>
          <p:cNvPr id="22" name="Rectangle 5">
            <a:extLst>
              <a:ext uri="{FF2B5EF4-FFF2-40B4-BE49-F238E27FC236}">
                <a16:creationId xmlns:a16="http://schemas.microsoft.com/office/drawing/2014/main" id="{5BEF84EF-560B-D9F0-3DA3-C130C66F5190}"/>
              </a:ext>
            </a:extLst>
          </p:cNvPr>
          <p:cNvSpPr>
            <a:spLocks noChangeArrowheads="1"/>
          </p:cNvSpPr>
          <p:nvPr/>
        </p:nvSpPr>
        <p:spPr bwMode="auto">
          <a:xfrm>
            <a:off x="780286" y="611855"/>
            <a:ext cx="6056583" cy="3359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Barlow" panose="00000500000000000000" pitchFamily="2"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rlow" panose="00000500000000000000" pitchFamily="2" charset="0"/>
              </a:rPr>
              <a:t>    </a:t>
            </a:r>
            <a:r>
              <a:rPr lang="en-US" dirty="0">
                <a:solidFill>
                  <a:schemeClr val="accent6"/>
                </a:solidFill>
                <a:latin typeface="Barlow" panose="00000500000000000000" pitchFamily="2" charset="0"/>
              </a:rPr>
              <a:t>Job ads can feel overwhelming—don’t hesitate to ask for clarity, game </a:t>
            </a:r>
          </a:p>
          <a:p>
            <a:pPr marL="0" marR="0" lvl="0" indent="0" algn="l" defTabSz="914400" rtl="0" eaLnBrk="0" fontAlgn="base" latinLnBrk="0" hangingPunct="0">
              <a:lnSpc>
                <a:spcPct val="200000"/>
              </a:lnSpc>
              <a:spcBef>
                <a:spcPct val="0"/>
              </a:spcBef>
              <a:spcAft>
                <a:spcPct val="0"/>
              </a:spcAft>
              <a:buClrTx/>
              <a:buSzTx/>
              <a:tabLst/>
            </a:pPr>
            <a:r>
              <a:rPr lang="en-US" dirty="0">
                <a:solidFill>
                  <a:schemeClr val="accent6"/>
                </a:solidFill>
                <a:latin typeface="Barlow" panose="00000500000000000000" pitchFamily="2" charset="0"/>
              </a:rPr>
              <a:t>      audio folks are very approachable</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rlow" panose="00000500000000000000" pitchFamily="2" charset="0"/>
              </a:rPr>
              <a:t>    Unicorns (experts who do it all) are hard to find, but they do exist</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rlow" panose="00000500000000000000" pitchFamily="2" charset="0"/>
              </a:rPr>
              <a:t>    A lot of roles focus on audio systems programming</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rlow" panose="00000500000000000000" pitchFamily="2" charset="0"/>
              </a:rPr>
              <a:t>    </a:t>
            </a:r>
            <a:r>
              <a:rPr lang="en-US" altLang="en-US" dirty="0">
                <a:solidFill>
                  <a:schemeClr val="tx1"/>
                </a:solidFill>
                <a:latin typeface="Barlow" panose="00000500000000000000" pitchFamily="2" charset="0"/>
              </a:rPr>
              <a:t>What if your f</a:t>
            </a:r>
            <a:r>
              <a:rPr kumimoji="0" lang="en-US" altLang="en-US" b="0" i="0" u="none" strike="noStrike" cap="none" normalizeH="0" baseline="0" dirty="0">
                <a:ln>
                  <a:noFill/>
                </a:ln>
                <a:solidFill>
                  <a:schemeClr val="tx1"/>
                </a:solidFill>
                <a:effectLst/>
                <a:latin typeface="Barlow" panose="00000500000000000000" pitchFamily="2" charset="0"/>
              </a:rPr>
              <a:t>ocus</a:t>
            </a:r>
            <a:r>
              <a:rPr kumimoji="0" lang="en-US" altLang="en-US" b="0" i="0" u="none" strike="noStrike" cap="none" normalizeH="0" dirty="0">
                <a:ln>
                  <a:noFill/>
                </a:ln>
                <a:solidFill>
                  <a:schemeClr val="tx1"/>
                </a:solidFill>
                <a:effectLst/>
                <a:latin typeface="Barlow" panose="00000500000000000000" pitchFamily="2" charset="0"/>
              </a:rPr>
              <a:t> is </a:t>
            </a:r>
            <a:r>
              <a:rPr kumimoji="0" lang="en-US" altLang="en-US" b="0" i="0" u="none" strike="noStrike" cap="none" normalizeH="0" baseline="0" dirty="0">
                <a:ln>
                  <a:noFill/>
                </a:ln>
                <a:solidFill>
                  <a:schemeClr val="tx1"/>
                </a:solidFill>
                <a:effectLst/>
                <a:latin typeface="Barlow" panose="00000500000000000000" pitchFamily="2" charset="0"/>
              </a:rPr>
              <a:t>on DSP and engine </a:t>
            </a:r>
            <a:r>
              <a:rPr lang="en-US" altLang="en-US" dirty="0">
                <a:solidFill>
                  <a:schemeClr val="tx1"/>
                </a:solidFill>
                <a:latin typeface="Barlow" panose="00000500000000000000" pitchFamily="2" charset="0"/>
              </a:rPr>
              <a:t>programming?</a:t>
            </a:r>
            <a:endParaRPr kumimoji="0" lang="en-US" altLang="en-US" b="0" i="0" u="none" strike="noStrike" cap="none" normalizeH="0" baseline="0" dirty="0">
              <a:ln>
                <a:noFill/>
              </a:ln>
              <a:solidFill>
                <a:schemeClr val="tx1"/>
              </a:solidFill>
              <a:effectLst/>
              <a:latin typeface="Barlow" panose="00000500000000000000" pitchFamily="2"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rlow" panose="00000500000000000000" pitchFamily="2" charset="0"/>
              </a:rPr>
              <a:t>    Tools roles follow a similar path </a:t>
            </a:r>
          </a:p>
          <a:p>
            <a:pPr marL="0" marR="0" lvl="0" indent="0" algn="l" defTabSz="914400" rtl="0" eaLnBrk="0" fontAlgn="base" latinLnBrk="0" hangingPunct="0">
              <a:lnSpc>
                <a:spcPct val="200000"/>
              </a:lnSpc>
              <a:spcBef>
                <a:spcPct val="0"/>
              </a:spcBef>
              <a:spcAft>
                <a:spcPct val="0"/>
              </a:spcAft>
              <a:buClrTx/>
              <a:buSzTx/>
              <a:buFontTx/>
              <a:buChar char="•"/>
              <a:tabLst/>
            </a:pPr>
            <a:r>
              <a:rPr lang="en-US" altLang="en-US" dirty="0">
                <a:solidFill>
                  <a:schemeClr val="tx1"/>
                </a:solidFill>
                <a:latin typeface="Barlow" panose="00000500000000000000" pitchFamily="2" charset="0"/>
              </a:rPr>
              <a:t>    There are some overlaps in skills and qualities </a:t>
            </a:r>
            <a:endParaRPr kumimoji="0" lang="en-US" altLang="en-US" b="0" i="0" u="none" strike="noStrike" cap="none" normalizeH="0" baseline="0" dirty="0">
              <a:ln>
                <a:noFill/>
              </a:ln>
              <a:solidFill>
                <a:schemeClr val="tx1"/>
              </a:solidFill>
              <a:effectLst/>
              <a:latin typeface="Barlow" panose="00000500000000000000" pitchFamily="2" charset="0"/>
            </a:endParaRPr>
          </a:p>
        </p:txBody>
      </p:sp>
      <p:cxnSp>
        <p:nvCxnSpPr>
          <p:cNvPr id="4" name="Straight Arrow Connector 3">
            <a:extLst>
              <a:ext uri="{FF2B5EF4-FFF2-40B4-BE49-F238E27FC236}">
                <a16:creationId xmlns:a16="http://schemas.microsoft.com/office/drawing/2014/main" id="{6A0136FB-B8F1-4A51-0B3C-DE683B56B160}"/>
              </a:ext>
            </a:extLst>
          </p:cNvPr>
          <p:cNvCxnSpPr>
            <a:endCxn id="22" idx="3"/>
          </p:cNvCxnSpPr>
          <p:nvPr/>
        </p:nvCxnSpPr>
        <p:spPr>
          <a:xfrm>
            <a:off x="5984421" y="2098221"/>
            <a:ext cx="852448" cy="193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0778B-66BD-44FE-C676-4AE61D8D3D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F3AF92-D6CD-A68B-1350-4038C4F99ED5}"/>
              </a:ext>
            </a:extLst>
          </p:cNvPr>
          <p:cNvSpPr>
            <a:spLocks noGrp="1"/>
          </p:cNvSpPr>
          <p:nvPr>
            <p:ph type="title" idx="2"/>
          </p:nvPr>
        </p:nvSpPr>
        <p:spPr>
          <a:xfrm>
            <a:off x="2966401" y="361503"/>
            <a:ext cx="3083334" cy="323830"/>
          </a:xfrm>
        </p:spPr>
        <p:txBody>
          <a:bodyPr/>
          <a:lstStyle/>
          <a:p>
            <a:r>
              <a:rPr lang="en-GB" sz="2400" dirty="0"/>
              <a:t>Key Skills and Qualities</a:t>
            </a:r>
            <a:endParaRPr lang="en-IN" sz="2400" dirty="0"/>
          </a:p>
        </p:txBody>
      </p:sp>
      <p:sp>
        <p:nvSpPr>
          <p:cNvPr id="6" name="Rectangle 3">
            <a:extLst>
              <a:ext uri="{FF2B5EF4-FFF2-40B4-BE49-F238E27FC236}">
                <a16:creationId xmlns:a16="http://schemas.microsoft.com/office/drawing/2014/main" id="{6790F564-FC54-0A84-1B69-B770535CA295}"/>
              </a:ext>
            </a:extLst>
          </p:cNvPr>
          <p:cNvSpPr>
            <a:spLocks noChangeArrowheads="1"/>
          </p:cNvSpPr>
          <p:nvPr/>
        </p:nvSpPr>
        <p:spPr bwMode="auto">
          <a:xfrm>
            <a:off x="722068" y="613225"/>
            <a:ext cx="8033312" cy="3467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Barlow" panose="00000500000000000000" pitchFamily="2"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rlow" panose="00000500000000000000" pitchFamily="2" charset="0"/>
              </a:rPr>
              <a:t>    Unique Cross-department collaboration with teams like Physics, AI, and Animation</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rlow" panose="00000500000000000000" pitchFamily="2" charset="0"/>
              </a:rPr>
              <a:t>    Resource </a:t>
            </a:r>
            <a:r>
              <a:rPr kumimoji="0" lang="en-US" altLang="en-US" b="0" i="0" u="none" strike="noStrike" cap="none" normalizeH="0" baseline="0" dirty="0" err="1">
                <a:ln>
                  <a:noFill/>
                </a:ln>
                <a:solidFill>
                  <a:schemeClr val="tx1"/>
                </a:solidFill>
                <a:effectLst/>
                <a:latin typeface="Barlow" panose="00000500000000000000" pitchFamily="2" charset="0"/>
              </a:rPr>
              <a:t>optimisation</a:t>
            </a:r>
            <a:r>
              <a:rPr kumimoji="0" lang="en-US" altLang="en-US" b="0" i="0" u="none" strike="noStrike" cap="none" normalizeH="0" baseline="0" dirty="0">
                <a:ln>
                  <a:noFill/>
                </a:ln>
                <a:solidFill>
                  <a:schemeClr val="tx1"/>
                </a:solidFill>
                <a:effectLst/>
                <a:latin typeface="Barlow" panose="00000500000000000000" pitchFamily="2" charset="0"/>
              </a:rPr>
              <a:t> within typical 10% audio budget</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rlow" panose="00000500000000000000" pitchFamily="2" charset="0"/>
              </a:rPr>
              <a:t>    Fundamental understanding of any game and audio engine</a:t>
            </a:r>
          </a:p>
          <a:p>
            <a:pPr eaLnBrk="0" fontAlgn="base" hangingPunct="0">
              <a:lnSpc>
                <a:spcPct val="200000"/>
              </a:lnSpc>
              <a:spcBef>
                <a:spcPct val="0"/>
              </a:spcBef>
              <a:spcAft>
                <a:spcPct val="0"/>
              </a:spcAft>
              <a:buClrTx/>
              <a:buFontTx/>
              <a:buChar char="•"/>
            </a:pPr>
            <a:r>
              <a:rPr kumimoji="0" lang="en-US" altLang="en-US" b="0" i="0" u="none" strike="noStrike" cap="none" normalizeH="0" baseline="0" dirty="0">
                <a:ln>
                  <a:noFill/>
                </a:ln>
                <a:solidFill>
                  <a:schemeClr val="tx1"/>
                </a:solidFill>
                <a:effectLst/>
                <a:latin typeface="Barlow" panose="00000500000000000000" pitchFamily="2" charset="0"/>
              </a:rPr>
              <a:t>    Ability to evaluate effective audio in games with some experience with content creation</a:t>
            </a:r>
          </a:p>
          <a:p>
            <a:pPr eaLnBrk="0" fontAlgn="base" hangingPunct="0">
              <a:lnSpc>
                <a:spcPct val="200000"/>
              </a:lnSpc>
              <a:spcBef>
                <a:spcPct val="0"/>
              </a:spcBef>
              <a:spcAft>
                <a:spcPct val="0"/>
              </a:spcAft>
              <a:buClrTx/>
              <a:buFontTx/>
              <a:buChar char="•"/>
            </a:pPr>
            <a:r>
              <a:rPr kumimoji="0" lang="en-US" altLang="en-US" b="0" i="0" u="none" strike="noStrike" cap="none" normalizeH="0" baseline="0" dirty="0">
                <a:ln>
                  <a:noFill/>
                </a:ln>
                <a:solidFill>
                  <a:schemeClr val="tx1"/>
                </a:solidFill>
                <a:effectLst/>
                <a:latin typeface="Barlow" panose="00000500000000000000" pitchFamily="2" charset="0"/>
              </a:rPr>
              <a:t>    Supporting sound designers’ creative vision</a:t>
            </a:r>
          </a:p>
          <a:p>
            <a:pPr marL="0" marR="0" lvl="0" indent="0" algn="l" defTabSz="914400" rtl="0" eaLnBrk="0" fontAlgn="base" latinLnBrk="0" hangingPunct="0">
              <a:lnSpc>
                <a:spcPct val="200000"/>
              </a:lnSpc>
              <a:spcBef>
                <a:spcPct val="0"/>
              </a:spcBef>
              <a:spcAft>
                <a:spcPct val="0"/>
              </a:spcAft>
              <a:buClrTx/>
              <a:buSzTx/>
              <a:buFontTx/>
              <a:buChar char="•"/>
              <a:tabLst/>
            </a:pPr>
            <a:r>
              <a:rPr lang="en-US" altLang="en-US" dirty="0">
                <a:solidFill>
                  <a:schemeClr val="tx1"/>
                </a:solidFill>
                <a:latin typeface="Barlow" panose="00000500000000000000" pitchFamily="2" charset="0"/>
              </a:rPr>
              <a:t>    </a:t>
            </a:r>
            <a:r>
              <a:rPr lang="en-US" dirty="0">
                <a:solidFill>
                  <a:schemeClr val="accent6"/>
                </a:solidFill>
                <a:latin typeface="Barlow" panose="00000500000000000000" pitchFamily="2" charset="0"/>
              </a:rPr>
              <a:t>At a game studio, the goal is a great-sounding game—players won’t see the underlying</a:t>
            </a:r>
          </a:p>
          <a:p>
            <a:pPr marL="0" marR="0" lvl="0" indent="0" algn="l" defTabSz="914400" rtl="0" eaLnBrk="0" fontAlgn="base" latinLnBrk="0" hangingPunct="0">
              <a:lnSpc>
                <a:spcPct val="200000"/>
              </a:lnSpc>
              <a:spcBef>
                <a:spcPct val="0"/>
              </a:spcBef>
              <a:spcAft>
                <a:spcPct val="0"/>
              </a:spcAft>
              <a:buClrTx/>
              <a:buSzTx/>
              <a:tabLst/>
            </a:pPr>
            <a:r>
              <a:rPr lang="en-US" dirty="0">
                <a:solidFill>
                  <a:schemeClr val="accent6"/>
                </a:solidFill>
                <a:latin typeface="Barlow" panose="00000500000000000000" pitchFamily="2" charset="0"/>
              </a:rPr>
              <a:t>      implementation, unlike in commercial tool development</a:t>
            </a:r>
          </a:p>
        </p:txBody>
      </p:sp>
    </p:spTree>
    <p:extLst>
      <p:ext uri="{BB962C8B-B14F-4D97-AF65-F5344CB8AC3E}">
        <p14:creationId xmlns:p14="http://schemas.microsoft.com/office/powerpoint/2010/main" val="428024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D7F305-5915-D7D3-C49A-66DBEC8491D5}"/>
              </a:ext>
            </a:extLst>
          </p:cNvPr>
          <p:cNvSpPr>
            <a:spLocks noGrp="1"/>
          </p:cNvSpPr>
          <p:nvPr>
            <p:ph type="title" idx="2"/>
          </p:nvPr>
        </p:nvSpPr>
        <p:spPr>
          <a:xfrm>
            <a:off x="1992086" y="336019"/>
            <a:ext cx="5159828" cy="547072"/>
          </a:xfrm>
        </p:spPr>
        <p:txBody>
          <a:bodyPr/>
          <a:lstStyle/>
          <a:p>
            <a:r>
              <a:rPr lang="en-GB" sz="2400" dirty="0"/>
              <a:t>That sounds cool, where can I learn more?</a:t>
            </a:r>
            <a:endParaRPr lang="en-IN" sz="2400" dirty="0"/>
          </a:p>
        </p:txBody>
      </p:sp>
      <p:sp>
        <p:nvSpPr>
          <p:cNvPr id="5" name="TextBox 4">
            <a:extLst>
              <a:ext uri="{FF2B5EF4-FFF2-40B4-BE49-F238E27FC236}">
                <a16:creationId xmlns:a16="http://schemas.microsoft.com/office/drawing/2014/main" id="{EF8A59F8-2F91-2D95-8CCD-ED211B698995}"/>
              </a:ext>
            </a:extLst>
          </p:cNvPr>
          <p:cNvSpPr txBox="1"/>
          <p:nvPr/>
        </p:nvSpPr>
        <p:spPr>
          <a:xfrm>
            <a:off x="617266" y="1381807"/>
            <a:ext cx="4781339" cy="3602268"/>
          </a:xfrm>
          <a:prstGeom prst="rect">
            <a:avLst/>
          </a:prstGeom>
          <a:noFill/>
        </p:spPr>
        <p:txBody>
          <a:bodyPr wrap="square" rtlCol="0">
            <a:spAutoFit/>
          </a:bodyPr>
          <a:lstStyle/>
          <a:p>
            <a:pPr marL="285750" indent="-285750">
              <a:lnSpc>
                <a:spcPct val="150000"/>
              </a:lnSpc>
              <a:buClr>
                <a:schemeClr val="accent6"/>
              </a:buClr>
              <a:buFont typeface="Arial" panose="020B0604020202020204" pitchFamily="34" charset="0"/>
              <a:buChar char="•"/>
            </a:pPr>
            <a:r>
              <a:rPr lang="en-GB" dirty="0">
                <a:solidFill>
                  <a:schemeClr val="accent6"/>
                </a:solidFill>
                <a:latin typeface="Barlow" panose="00000500000000000000" pitchFamily="2" charset="0"/>
              </a:rPr>
              <a:t>Game Audio Programming Books (Covers a bit of all three pillars) </a:t>
            </a:r>
          </a:p>
          <a:p>
            <a:pPr marL="285750" indent="-285750">
              <a:lnSpc>
                <a:spcPct val="150000"/>
              </a:lnSpc>
              <a:buClr>
                <a:schemeClr val="accent6"/>
              </a:buClr>
              <a:buFont typeface="Arial" panose="020B0604020202020204" pitchFamily="34" charset="0"/>
              <a:buChar char="•"/>
            </a:pPr>
            <a:r>
              <a:rPr lang="en-GB" dirty="0">
                <a:solidFill>
                  <a:schemeClr val="accent6"/>
                </a:solidFill>
                <a:latin typeface="Barlow" panose="00000500000000000000" pitchFamily="2" charset="0"/>
              </a:rPr>
              <a:t>Beep To Boom (Runtime Audio Systems)</a:t>
            </a:r>
          </a:p>
          <a:p>
            <a:pPr marL="285750" indent="-285750">
              <a:lnSpc>
                <a:spcPct val="150000"/>
              </a:lnSpc>
              <a:buClr>
                <a:schemeClr val="accent6"/>
              </a:buClr>
              <a:buFont typeface="Arial" panose="020B0604020202020204" pitchFamily="34" charset="0"/>
              <a:buChar char="•"/>
            </a:pPr>
            <a:r>
              <a:rPr lang="en-GB" dirty="0">
                <a:solidFill>
                  <a:schemeClr val="accent6"/>
                </a:solidFill>
                <a:latin typeface="Barlow" panose="00000500000000000000" pitchFamily="2" charset="0"/>
              </a:rPr>
              <a:t>Game Programming Patterns (Web version free)</a:t>
            </a:r>
          </a:p>
          <a:p>
            <a:pPr marL="285750" indent="-285750">
              <a:lnSpc>
                <a:spcPct val="150000"/>
              </a:lnSpc>
              <a:buClr>
                <a:schemeClr val="accent6"/>
              </a:buClr>
              <a:buFont typeface="Arial" panose="020B0604020202020204" pitchFamily="34" charset="0"/>
              <a:buChar char="•"/>
            </a:pPr>
            <a:r>
              <a:rPr lang="en-IN" dirty="0">
                <a:solidFill>
                  <a:schemeClr val="accent6"/>
                </a:solidFill>
                <a:latin typeface="Barlow" panose="00000500000000000000" pitchFamily="2" charset="0"/>
              </a:rPr>
              <a:t>Game Engine Architecture (Includes chapters on systems, rendering, animation , audio etc.)</a:t>
            </a:r>
            <a:endParaRPr lang="en-GB" dirty="0">
              <a:solidFill>
                <a:schemeClr val="accent6"/>
              </a:solidFill>
              <a:latin typeface="Barlow" panose="00000500000000000000" pitchFamily="2" charset="0"/>
            </a:endParaRPr>
          </a:p>
          <a:p>
            <a:pPr marL="285750" indent="-285750">
              <a:lnSpc>
                <a:spcPct val="150000"/>
              </a:lnSpc>
              <a:buClr>
                <a:schemeClr val="accent6"/>
              </a:buClr>
              <a:buFont typeface="Arial" panose="020B0604020202020204" pitchFamily="34" charset="0"/>
              <a:buChar char="•"/>
            </a:pPr>
            <a:endParaRPr lang="en-GB" dirty="0">
              <a:solidFill>
                <a:schemeClr val="accent6"/>
              </a:solidFill>
              <a:latin typeface="Barlow" panose="00000500000000000000" pitchFamily="2" charset="0"/>
            </a:endParaRPr>
          </a:p>
          <a:p>
            <a:pPr>
              <a:lnSpc>
                <a:spcPct val="150000"/>
              </a:lnSpc>
            </a:pPr>
            <a:endParaRPr lang="en-GB" dirty="0">
              <a:solidFill>
                <a:schemeClr val="accent6"/>
              </a:solidFill>
              <a:latin typeface="Barlow" panose="00000500000000000000" pitchFamily="2" charset="0"/>
            </a:endParaRPr>
          </a:p>
          <a:p>
            <a:pPr>
              <a:lnSpc>
                <a:spcPct val="150000"/>
              </a:lnSpc>
            </a:pPr>
            <a:endParaRPr lang="en-GB" dirty="0">
              <a:solidFill>
                <a:schemeClr val="accent6"/>
              </a:solidFill>
              <a:latin typeface="Barlow" panose="00000500000000000000" pitchFamily="2" charset="0"/>
            </a:endParaRPr>
          </a:p>
          <a:p>
            <a:pPr>
              <a:lnSpc>
                <a:spcPct val="150000"/>
              </a:lnSpc>
            </a:pPr>
            <a:endParaRPr lang="en-GB" dirty="0">
              <a:solidFill>
                <a:schemeClr val="accent6"/>
              </a:solidFill>
              <a:latin typeface="Barlow" panose="00000500000000000000" pitchFamily="2" charset="0"/>
            </a:endParaRPr>
          </a:p>
          <a:p>
            <a:pPr>
              <a:lnSpc>
                <a:spcPct val="150000"/>
              </a:lnSpc>
            </a:pPr>
            <a:endParaRPr lang="en-IN" dirty="0">
              <a:solidFill>
                <a:schemeClr val="accent6"/>
              </a:solidFill>
              <a:latin typeface="Barlow" panose="00000500000000000000" pitchFamily="2" charset="0"/>
            </a:endParaRPr>
          </a:p>
        </p:txBody>
      </p:sp>
      <p:pic>
        <p:nvPicPr>
          <p:cNvPr id="7" name="Picture 6" descr="A book cover with text and images&#10;&#10;Description automatically generated">
            <a:extLst>
              <a:ext uri="{FF2B5EF4-FFF2-40B4-BE49-F238E27FC236}">
                <a16:creationId xmlns:a16="http://schemas.microsoft.com/office/drawing/2014/main" id="{13E8E1EA-59D3-C154-A627-A4D234F4B24C}"/>
              </a:ext>
            </a:extLst>
          </p:cNvPr>
          <p:cNvPicPr>
            <a:picLocks noChangeAspect="1"/>
          </p:cNvPicPr>
          <p:nvPr/>
        </p:nvPicPr>
        <p:blipFill>
          <a:blip r:embed="rId2"/>
          <a:stretch>
            <a:fillRect/>
          </a:stretch>
        </p:blipFill>
        <p:spPr>
          <a:xfrm>
            <a:off x="8231127" y="960621"/>
            <a:ext cx="843557" cy="1260062"/>
          </a:xfrm>
          <a:prstGeom prst="rect">
            <a:avLst/>
          </a:prstGeom>
        </p:spPr>
      </p:pic>
      <p:pic>
        <p:nvPicPr>
          <p:cNvPr id="9" name="Picture 8" descr="A cover of a book&#10;&#10;Description automatically generated">
            <a:extLst>
              <a:ext uri="{FF2B5EF4-FFF2-40B4-BE49-F238E27FC236}">
                <a16:creationId xmlns:a16="http://schemas.microsoft.com/office/drawing/2014/main" id="{53B9DD94-4706-1D4A-63E5-5134833859CA}"/>
              </a:ext>
            </a:extLst>
          </p:cNvPr>
          <p:cNvPicPr>
            <a:picLocks noChangeAspect="1"/>
          </p:cNvPicPr>
          <p:nvPr/>
        </p:nvPicPr>
        <p:blipFill>
          <a:blip r:embed="rId3"/>
          <a:stretch>
            <a:fillRect/>
          </a:stretch>
        </p:blipFill>
        <p:spPr>
          <a:xfrm>
            <a:off x="7304391" y="960620"/>
            <a:ext cx="832117" cy="1260063"/>
          </a:xfrm>
          <a:prstGeom prst="rect">
            <a:avLst/>
          </a:prstGeom>
        </p:spPr>
      </p:pic>
      <p:pic>
        <p:nvPicPr>
          <p:cNvPr id="11" name="Picture 10" descr="A book cover with text and images&#10;&#10;Description automatically generated">
            <a:extLst>
              <a:ext uri="{FF2B5EF4-FFF2-40B4-BE49-F238E27FC236}">
                <a16:creationId xmlns:a16="http://schemas.microsoft.com/office/drawing/2014/main" id="{B2D2C276-B16A-4001-AF46-A32C6F4DB396}"/>
              </a:ext>
            </a:extLst>
          </p:cNvPr>
          <p:cNvPicPr>
            <a:picLocks noChangeAspect="1"/>
          </p:cNvPicPr>
          <p:nvPr/>
        </p:nvPicPr>
        <p:blipFill>
          <a:blip r:embed="rId4"/>
          <a:stretch>
            <a:fillRect/>
          </a:stretch>
        </p:blipFill>
        <p:spPr>
          <a:xfrm>
            <a:off x="6331894" y="960620"/>
            <a:ext cx="833865" cy="1260063"/>
          </a:xfrm>
          <a:prstGeom prst="rect">
            <a:avLst/>
          </a:prstGeom>
        </p:spPr>
      </p:pic>
      <p:pic>
        <p:nvPicPr>
          <p:cNvPr id="13" name="Picture 12" descr="A book cover with text and images&#10;&#10;Description automatically generated">
            <a:extLst>
              <a:ext uri="{FF2B5EF4-FFF2-40B4-BE49-F238E27FC236}">
                <a16:creationId xmlns:a16="http://schemas.microsoft.com/office/drawing/2014/main" id="{EDCFBF54-6187-D7B1-ECC1-182C0E511E32}"/>
              </a:ext>
            </a:extLst>
          </p:cNvPr>
          <p:cNvPicPr>
            <a:picLocks noChangeAspect="1"/>
          </p:cNvPicPr>
          <p:nvPr/>
        </p:nvPicPr>
        <p:blipFill>
          <a:blip r:embed="rId5"/>
          <a:srcRect/>
          <a:stretch/>
        </p:blipFill>
        <p:spPr>
          <a:xfrm>
            <a:off x="5398605" y="960623"/>
            <a:ext cx="794657" cy="1260063"/>
          </a:xfrm>
          <a:prstGeom prst="rect">
            <a:avLst/>
          </a:prstGeom>
        </p:spPr>
      </p:pic>
      <p:pic>
        <p:nvPicPr>
          <p:cNvPr id="4" name="Picture 3" descr="A book cover of a computer program&#10;&#10;Description automatically generated">
            <a:extLst>
              <a:ext uri="{FF2B5EF4-FFF2-40B4-BE49-F238E27FC236}">
                <a16:creationId xmlns:a16="http://schemas.microsoft.com/office/drawing/2014/main" id="{D8674E23-1B17-78CF-3535-98C194A39578}"/>
              </a:ext>
            </a:extLst>
          </p:cNvPr>
          <p:cNvPicPr>
            <a:picLocks noChangeAspect="1"/>
          </p:cNvPicPr>
          <p:nvPr/>
        </p:nvPicPr>
        <p:blipFill>
          <a:blip r:embed="rId6"/>
          <a:stretch>
            <a:fillRect/>
          </a:stretch>
        </p:blipFill>
        <p:spPr>
          <a:xfrm>
            <a:off x="5398605" y="2571748"/>
            <a:ext cx="933289" cy="1394119"/>
          </a:xfrm>
          <a:prstGeom prst="rect">
            <a:avLst/>
          </a:prstGeom>
        </p:spPr>
      </p:pic>
      <p:pic>
        <p:nvPicPr>
          <p:cNvPr id="8" name="Picture 7" descr="A book cover with a silver object&#10;&#10;Description automatically generated">
            <a:extLst>
              <a:ext uri="{FF2B5EF4-FFF2-40B4-BE49-F238E27FC236}">
                <a16:creationId xmlns:a16="http://schemas.microsoft.com/office/drawing/2014/main" id="{C2820A05-5A8B-49E3-173E-D6AFF61429AA}"/>
              </a:ext>
            </a:extLst>
          </p:cNvPr>
          <p:cNvPicPr>
            <a:picLocks noChangeAspect="1"/>
          </p:cNvPicPr>
          <p:nvPr/>
        </p:nvPicPr>
        <p:blipFill>
          <a:blip r:embed="rId7"/>
          <a:stretch>
            <a:fillRect/>
          </a:stretch>
        </p:blipFill>
        <p:spPr>
          <a:xfrm>
            <a:off x="8060050" y="2571746"/>
            <a:ext cx="1014634" cy="1394119"/>
          </a:xfrm>
          <a:prstGeom prst="rect">
            <a:avLst/>
          </a:prstGeom>
        </p:spPr>
      </p:pic>
      <p:pic>
        <p:nvPicPr>
          <p:cNvPr id="6" name="Picture 5" descr="A book cover of a computer programming pattern&#10;&#10;Description automatically generated">
            <a:extLst>
              <a:ext uri="{FF2B5EF4-FFF2-40B4-BE49-F238E27FC236}">
                <a16:creationId xmlns:a16="http://schemas.microsoft.com/office/drawing/2014/main" id="{2AC3C1D0-C50A-65F8-B86F-41A14FF8CC1C}"/>
              </a:ext>
            </a:extLst>
          </p:cNvPr>
          <p:cNvPicPr>
            <a:picLocks noChangeAspect="1"/>
          </p:cNvPicPr>
          <p:nvPr/>
        </p:nvPicPr>
        <p:blipFill>
          <a:blip r:embed="rId8"/>
          <a:stretch>
            <a:fillRect/>
          </a:stretch>
        </p:blipFill>
        <p:spPr>
          <a:xfrm>
            <a:off x="6630636" y="2571746"/>
            <a:ext cx="1130672" cy="1394119"/>
          </a:xfrm>
          <a:prstGeom prst="rect">
            <a:avLst/>
          </a:prstGeom>
        </p:spPr>
      </p:pic>
      <p:sp>
        <p:nvSpPr>
          <p:cNvPr id="10" name="TextBox 9">
            <a:extLst>
              <a:ext uri="{FF2B5EF4-FFF2-40B4-BE49-F238E27FC236}">
                <a16:creationId xmlns:a16="http://schemas.microsoft.com/office/drawing/2014/main" id="{13D3628B-3F65-66F0-8B7D-C6C4F98275EF}"/>
              </a:ext>
            </a:extLst>
          </p:cNvPr>
          <p:cNvSpPr txBox="1"/>
          <p:nvPr/>
        </p:nvSpPr>
        <p:spPr>
          <a:xfrm>
            <a:off x="617266" y="1017327"/>
            <a:ext cx="1657826" cy="307777"/>
          </a:xfrm>
          <a:prstGeom prst="rect">
            <a:avLst/>
          </a:prstGeom>
          <a:noFill/>
        </p:spPr>
        <p:txBody>
          <a:bodyPr wrap="none" rtlCol="0">
            <a:spAutoFit/>
          </a:bodyPr>
          <a:lstStyle/>
          <a:p>
            <a:r>
              <a:rPr lang="en-GB" b="1" dirty="0">
                <a:solidFill>
                  <a:schemeClr val="accent6"/>
                </a:solidFill>
                <a:latin typeface="Barlow" panose="00000500000000000000" pitchFamily="2" charset="0"/>
              </a:rPr>
              <a:t>Some nice books: </a:t>
            </a:r>
            <a:endParaRPr lang="en-IN" b="1" dirty="0">
              <a:solidFill>
                <a:schemeClr val="accent6"/>
              </a:solidFill>
              <a:latin typeface="Barlow" panose="00000500000000000000" pitchFamily="2" charset="0"/>
            </a:endParaRPr>
          </a:p>
        </p:txBody>
      </p:sp>
    </p:spTree>
    <p:extLst>
      <p:ext uri="{BB962C8B-B14F-4D97-AF65-F5344CB8AC3E}">
        <p14:creationId xmlns:p14="http://schemas.microsoft.com/office/powerpoint/2010/main" val="102656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454A05A-D2A2-7AE6-2BAB-D8D3E7584082}"/>
              </a:ext>
            </a:extLst>
          </p:cNvPr>
          <p:cNvSpPr txBox="1">
            <a:spLocks/>
          </p:cNvSpPr>
          <p:nvPr/>
        </p:nvSpPr>
        <p:spPr>
          <a:xfrm>
            <a:off x="3564135" y="376533"/>
            <a:ext cx="2015730" cy="4119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Oswald Medium"/>
              <a:buNone/>
              <a:defRPr sz="6000" b="0" i="0" u="none" strike="noStrike" cap="none">
                <a:solidFill>
                  <a:schemeClr val="dk1"/>
                </a:solidFill>
                <a:latin typeface="Oswald Medium"/>
                <a:ea typeface="Oswald Medium"/>
                <a:cs typeface="Oswald Medium"/>
                <a:sym typeface="Oswald Medium"/>
              </a:defRPr>
            </a:lvl1pPr>
            <a:lvl2pPr marR="0" lvl="1" algn="ctr" rtl="0">
              <a:lnSpc>
                <a:spcPct val="100000"/>
              </a:lnSpc>
              <a:spcBef>
                <a:spcPts val="0"/>
              </a:spcBef>
              <a:spcAft>
                <a:spcPts val="0"/>
              </a:spcAft>
              <a:buClr>
                <a:schemeClr val="lt1"/>
              </a:buClr>
              <a:buSzPts val="6000"/>
              <a:buFont typeface="Oswald Medium"/>
              <a:buNone/>
              <a:defRPr sz="6000" b="0" i="0" u="none" strike="noStrike" cap="none">
                <a:solidFill>
                  <a:schemeClr val="lt1"/>
                </a:solidFill>
                <a:latin typeface="Oswald Medium"/>
                <a:ea typeface="Oswald Medium"/>
                <a:cs typeface="Oswald Medium"/>
                <a:sym typeface="Oswald Medium"/>
              </a:defRPr>
            </a:lvl2pPr>
            <a:lvl3pPr marR="0" lvl="2" algn="ctr" rtl="0">
              <a:lnSpc>
                <a:spcPct val="100000"/>
              </a:lnSpc>
              <a:spcBef>
                <a:spcPts val="0"/>
              </a:spcBef>
              <a:spcAft>
                <a:spcPts val="0"/>
              </a:spcAft>
              <a:buClr>
                <a:schemeClr val="lt1"/>
              </a:buClr>
              <a:buSzPts val="6000"/>
              <a:buFont typeface="Oswald Medium"/>
              <a:buNone/>
              <a:defRPr sz="6000" b="0" i="0" u="none" strike="noStrike" cap="none">
                <a:solidFill>
                  <a:schemeClr val="lt1"/>
                </a:solidFill>
                <a:latin typeface="Oswald Medium"/>
                <a:ea typeface="Oswald Medium"/>
                <a:cs typeface="Oswald Medium"/>
                <a:sym typeface="Oswald Medium"/>
              </a:defRPr>
            </a:lvl3pPr>
            <a:lvl4pPr marR="0" lvl="3" algn="ctr" rtl="0">
              <a:lnSpc>
                <a:spcPct val="100000"/>
              </a:lnSpc>
              <a:spcBef>
                <a:spcPts val="0"/>
              </a:spcBef>
              <a:spcAft>
                <a:spcPts val="0"/>
              </a:spcAft>
              <a:buClr>
                <a:schemeClr val="lt1"/>
              </a:buClr>
              <a:buSzPts val="6000"/>
              <a:buFont typeface="Oswald Medium"/>
              <a:buNone/>
              <a:defRPr sz="6000" b="0" i="0" u="none" strike="noStrike" cap="none">
                <a:solidFill>
                  <a:schemeClr val="lt1"/>
                </a:solidFill>
                <a:latin typeface="Oswald Medium"/>
                <a:ea typeface="Oswald Medium"/>
                <a:cs typeface="Oswald Medium"/>
                <a:sym typeface="Oswald Medium"/>
              </a:defRPr>
            </a:lvl4pPr>
            <a:lvl5pPr marR="0" lvl="4" algn="ctr" rtl="0">
              <a:lnSpc>
                <a:spcPct val="100000"/>
              </a:lnSpc>
              <a:spcBef>
                <a:spcPts val="0"/>
              </a:spcBef>
              <a:spcAft>
                <a:spcPts val="0"/>
              </a:spcAft>
              <a:buClr>
                <a:schemeClr val="lt1"/>
              </a:buClr>
              <a:buSzPts val="6000"/>
              <a:buFont typeface="Oswald Medium"/>
              <a:buNone/>
              <a:defRPr sz="6000" b="0" i="0" u="none" strike="noStrike" cap="none">
                <a:solidFill>
                  <a:schemeClr val="lt1"/>
                </a:solidFill>
                <a:latin typeface="Oswald Medium"/>
                <a:ea typeface="Oswald Medium"/>
                <a:cs typeface="Oswald Medium"/>
                <a:sym typeface="Oswald Medium"/>
              </a:defRPr>
            </a:lvl5pPr>
            <a:lvl6pPr marR="0" lvl="5" algn="ctr" rtl="0">
              <a:lnSpc>
                <a:spcPct val="100000"/>
              </a:lnSpc>
              <a:spcBef>
                <a:spcPts val="0"/>
              </a:spcBef>
              <a:spcAft>
                <a:spcPts val="0"/>
              </a:spcAft>
              <a:buClr>
                <a:schemeClr val="lt1"/>
              </a:buClr>
              <a:buSzPts val="6000"/>
              <a:buFont typeface="Oswald Medium"/>
              <a:buNone/>
              <a:defRPr sz="6000" b="0" i="0" u="none" strike="noStrike" cap="none">
                <a:solidFill>
                  <a:schemeClr val="lt1"/>
                </a:solidFill>
                <a:latin typeface="Oswald Medium"/>
                <a:ea typeface="Oswald Medium"/>
                <a:cs typeface="Oswald Medium"/>
                <a:sym typeface="Oswald Medium"/>
              </a:defRPr>
            </a:lvl6pPr>
            <a:lvl7pPr marR="0" lvl="6" algn="ctr" rtl="0">
              <a:lnSpc>
                <a:spcPct val="100000"/>
              </a:lnSpc>
              <a:spcBef>
                <a:spcPts val="0"/>
              </a:spcBef>
              <a:spcAft>
                <a:spcPts val="0"/>
              </a:spcAft>
              <a:buClr>
                <a:schemeClr val="lt1"/>
              </a:buClr>
              <a:buSzPts val="6000"/>
              <a:buFont typeface="Oswald Medium"/>
              <a:buNone/>
              <a:defRPr sz="6000" b="0" i="0" u="none" strike="noStrike" cap="none">
                <a:solidFill>
                  <a:schemeClr val="lt1"/>
                </a:solidFill>
                <a:latin typeface="Oswald Medium"/>
                <a:ea typeface="Oswald Medium"/>
                <a:cs typeface="Oswald Medium"/>
                <a:sym typeface="Oswald Medium"/>
              </a:defRPr>
            </a:lvl7pPr>
            <a:lvl8pPr marR="0" lvl="7" algn="ctr" rtl="0">
              <a:lnSpc>
                <a:spcPct val="100000"/>
              </a:lnSpc>
              <a:spcBef>
                <a:spcPts val="0"/>
              </a:spcBef>
              <a:spcAft>
                <a:spcPts val="0"/>
              </a:spcAft>
              <a:buClr>
                <a:schemeClr val="lt1"/>
              </a:buClr>
              <a:buSzPts val="6000"/>
              <a:buFont typeface="Oswald Medium"/>
              <a:buNone/>
              <a:defRPr sz="6000" b="0" i="0" u="none" strike="noStrike" cap="none">
                <a:solidFill>
                  <a:schemeClr val="lt1"/>
                </a:solidFill>
                <a:latin typeface="Oswald Medium"/>
                <a:ea typeface="Oswald Medium"/>
                <a:cs typeface="Oswald Medium"/>
                <a:sym typeface="Oswald Medium"/>
              </a:defRPr>
            </a:lvl8pPr>
            <a:lvl9pPr marR="0" lvl="8" algn="ctr" rtl="0">
              <a:lnSpc>
                <a:spcPct val="100000"/>
              </a:lnSpc>
              <a:spcBef>
                <a:spcPts val="0"/>
              </a:spcBef>
              <a:spcAft>
                <a:spcPts val="0"/>
              </a:spcAft>
              <a:buClr>
                <a:schemeClr val="lt1"/>
              </a:buClr>
              <a:buSzPts val="6000"/>
              <a:buFont typeface="Oswald Medium"/>
              <a:buNone/>
              <a:defRPr sz="6000" b="0" i="0" u="none" strike="noStrike" cap="none">
                <a:solidFill>
                  <a:schemeClr val="lt1"/>
                </a:solidFill>
                <a:latin typeface="Oswald Medium"/>
                <a:ea typeface="Oswald Medium"/>
                <a:cs typeface="Oswald Medium"/>
                <a:sym typeface="Oswald Medium"/>
              </a:defRPr>
            </a:lvl9pPr>
          </a:lstStyle>
          <a:p>
            <a:r>
              <a:rPr lang="en-GB" sz="2400" dirty="0"/>
              <a:t>Good Platforms</a:t>
            </a:r>
            <a:endParaRPr lang="en-IN" sz="2400" dirty="0"/>
          </a:p>
        </p:txBody>
      </p:sp>
      <p:sp>
        <p:nvSpPr>
          <p:cNvPr id="6" name="TextBox 5">
            <a:extLst>
              <a:ext uri="{FF2B5EF4-FFF2-40B4-BE49-F238E27FC236}">
                <a16:creationId xmlns:a16="http://schemas.microsoft.com/office/drawing/2014/main" id="{5F09610F-659F-3821-1EFC-240B755B8DB7}"/>
              </a:ext>
            </a:extLst>
          </p:cNvPr>
          <p:cNvSpPr txBox="1"/>
          <p:nvPr/>
        </p:nvSpPr>
        <p:spPr>
          <a:xfrm>
            <a:off x="1093377" y="1278438"/>
            <a:ext cx="7095402" cy="1663276"/>
          </a:xfrm>
          <a:prstGeom prst="rect">
            <a:avLst/>
          </a:prstGeom>
          <a:noFill/>
        </p:spPr>
        <p:txBody>
          <a:bodyPr wrap="square" rtlCol="0">
            <a:spAutoFit/>
          </a:bodyPr>
          <a:lstStyle/>
          <a:p>
            <a:pPr marL="285750" indent="-285750">
              <a:lnSpc>
                <a:spcPct val="150000"/>
              </a:lnSpc>
              <a:buClr>
                <a:schemeClr val="accent6"/>
              </a:buClr>
              <a:buFont typeface="Arial" panose="020B0604020202020204" pitchFamily="34" charset="0"/>
              <a:buChar char="•"/>
            </a:pPr>
            <a:r>
              <a:rPr lang="en-GB" dirty="0">
                <a:solidFill>
                  <a:schemeClr val="accent6"/>
                </a:solidFill>
                <a:latin typeface="Barlow" panose="00000500000000000000" pitchFamily="2" charset="0"/>
              </a:rPr>
              <a:t>GDC Vault - </a:t>
            </a:r>
            <a:r>
              <a:rPr lang="en-GB" dirty="0">
                <a:solidFill>
                  <a:schemeClr val="accent6"/>
                </a:solidFill>
                <a:latin typeface="Barlow" panose="00000500000000000000" pitchFamily="2" charset="0"/>
                <a:hlinkClick r:id="rId2"/>
              </a:rPr>
              <a:t>https://gdcvault.com/free</a:t>
            </a:r>
            <a:r>
              <a:rPr lang="en-GB" dirty="0">
                <a:solidFill>
                  <a:schemeClr val="accent6"/>
                </a:solidFill>
                <a:latin typeface="Barlow" panose="00000500000000000000" pitchFamily="2" charset="0"/>
              </a:rPr>
              <a:t> </a:t>
            </a:r>
          </a:p>
          <a:p>
            <a:pPr marL="285750" indent="-285750">
              <a:lnSpc>
                <a:spcPct val="150000"/>
              </a:lnSpc>
              <a:buClr>
                <a:schemeClr val="accent6"/>
              </a:buClr>
              <a:buFont typeface="Arial" panose="020B0604020202020204" pitchFamily="34" charset="0"/>
              <a:buChar char="•"/>
            </a:pPr>
            <a:r>
              <a:rPr lang="en-GB" dirty="0">
                <a:solidFill>
                  <a:schemeClr val="accent6"/>
                </a:solidFill>
                <a:latin typeface="Barlow" panose="00000500000000000000" pitchFamily="2" charset="0"/>
              </a:rPr>
              <a:t>Autokinetic Blogs - </a:t>
            </a:r>
            <a:r>
              <a:rPr lang="en-GB" dirty="0">
                <a:solidFill>
                  <a:schemeClr val="accent6"/>
                </a:solidFill>
                <a:latin typeface="Barlow" panose="00000500000000000000" pitchFamily="2" charset="0"/>
                <a:hlinkClick r:id="rId3"/>
              </a:rPr>
              <a:t>https://www.audiokinetic.com/en/blog/</a:t>
            </a:r>
            <a:r>
              <a:rPr lang="en-GB" dirty="0">
                <a:solidFill>
                  <a:schemeClr val="accent6"/>
                </a:solidFill>
                <a:latin typeface="Barlow" panose="00000500000000000000" pitchFamily="2" charset="0"/>
              </a:rPr>
              <a:t> </a:t>
            </a:r>
          </a:p>
          <a:p>
            <a:pPr marL="285750" indent="-285750">
              <a:lnSpc>
                <a:spcPct val="150000"/>
              </a:lnSpc>
              <a:buClr>
                <a:schemeClr val="accent6"/>
              </a:buClr>
              <a:buFont typeface="Arial" panose="020B0604020202020204" pitchFamily="34" charset="0"/>
              <a:buChar char="•"/>
            </a:pPr>
            <a:r>
              <a:rPr lang="en-GB" dirty="0">
                <a:solidFill>
                  <a:schemeClr val="accent6"/>
                </a:solidFill>
                <a:latin typeface="Barlow" panose="00000500000000000000" pitchFamily="2" charset="0"/>
              </a:rPr>
              <a:t>Unreal Engine </a:t>
            </a:r>
            <a:r>
              <a:rPr lang="en-GB" dirty="0" err="1">
                <a:solidFill>
                  <a:schemeClr val="accent6"/>
                </a:solidFill>
                <a:latin typeface="Barlow" panose="00000500000000000000" pitchFamily="2" charset="0"/>
              </a:rPr>
              <a:t>Youtube</a:t>
            </a:r>
            <a:r>
              <a:rPr lang="en-GB" dirty="0">
                <a:solidFill>
                  <a:schemeClr val="accent6"/>
                </a:solidFill>
                <a:latin typeface="Barlow" panose="00000500000000000000" pitchFamily="2" charset="0"/>
              </a:rPr>
              <a:t> Channel - </a:t>
            </a:r>
            <a:r>
              <a:rPr lang="en-GB" dirty="0">
                <a:solidFill>
                  <a:schemeClr val="accent6"/>
                </a:solidFill>
                <a:latin typeface="Barlow" panose="00000500000000000000" pitchFamily="2" charset="0"/>
                <a:hlinkClick r:id="rId4"/>
              </a:rPr>
              <a:t>https://www.youtube.com/@UnrealEngine/videos  </a:t>
            </a:r>
            <a:endParaRPr lang="en-GB" dirty="0">
              <a:solidFill>
                <a:schemeClr val="accent6"/>
              </a:solidFill>
              <a:latin typeface="Barlow" panose="00000500000000000000" pitchFamily="2" charset="0"/>
            </a:endParaRPr>
          </a:p>
          <a:p>
            <a:pPr marL="285750" indent="-285750">
              <a:lnSpc>
                <a:spcPct val="150000"/>
              </a:lnSpc>
              <a:buClr>
                <a:schemeClr val="accent6"/>
              </a:buClr>
              <a:buFont typeface="Arial" panose="020B0604020202020204" pitchFamily="34" charset="0"/>
              <a:buChar char="•"/>
            </a:pPr>
            <a:r>
              <a:rPr lang="en-GB" dirty="0">
                <a:solidFill>
                  <a:schemeClr val="accent6"/>
                </a:solidFill>
                <a:latin typeface="Barlow" panose="00000500000000000000" pitchFamily="2" charset="0"/>
              </a:rPr>
              <a:t>ADC </a:t>
            </a:r>
            <a:r>
              <a:rPr lang="en-GB" dirty="0" err="1">
                <a:solidFill>
                  <a:schemeClr val="accent6"/>
                </a:solidFill>
                <a:latin typeface="Barlow" panose="00000500000000000000" pitchFamily="2" charset="0"/>
              </a:rPr>
              <a:t>Youtube</a:t>
            </a:r>
            <a:r>
              <a:rPr lang="en-GB" dirty="0">
                <a:solidFill>
                  <a:schemeClr val="accent6"/>
                </a:solidFill>
                <a:latin typeface="Barlow" panose="00000500000000000000" pitchFamily="2" charset="0"/>
              </a:rPr>
              <a:t> Channel - </a:t>
            </a:r>
            <a:r>
              <a:rPr lang="en-GB" dirty="0">
                <a:solidFill>
                  <a:schemeClr val="accent6"/>
                </a:solidFill>
                <a:latin typeface="Barlow" panose="00000500000000000000" pitchFamily="2" charset="0"/>
                <a:hlinkClick r:id="rId5"/>
              </a:rPr>
              <a:t>https://www.youtube.com/@audiodevcon</a:t>
            </a:r>
            <a:r>
              <a:rPr lang="en-GB" dirty="0">
                <a:solidFill>
                  <a:schemeClr val="accent6"/>
                </a:solidFill>
                <a:latin typeface="Barlow" panose="00000500000000000000" pitchFamily="2" charset="0"/>
              </a:rPr>
              <a:t> </a:t>
            </a:r>
          </a:p>
          <a:p>
            <a:pPr marL="285750" indent="-285750">
              <a:lnSpc>
                <a:spcPct val="150000"/>
              </a:lnSpc>
              <a:buClr>
                <a:schemeClr val="accent6"/>
              </a:buClr>
              <a:buFont typeface="Arial" panose="020B0604020202020204" pitchFamily="34" charset="0"/>
              <a:buChar char="•"/>
            </a:pPr>
            <a:r>
              <a:rPr lang="en-GB" dirty="0">
                <a:solidFill>
                  <a:schemeClr val="accent6"/>
                </a:solidFill>
                <a:latin typeface="Barlow" panose="00000500000000000000" pitchFamily="2" charset="0"/>
              </a:rPr>
              <a:t>More on my page</a:t>
            </a:r>
          </a:p>
        </p:txBody>
      </p:sp>
    </p:spTree>
    <p:extLst>
      <p:ext uri="{BB962C8B-B14F-4D97-AF65-F5344CB8AC3E}">
        <p14:creationId xmlns:p14="http://schemas.microsoft.com/office/powerpoint/2010/main" val="4238343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260593-EF63-950D-64B7-76AA6D094079}"/>
              </a:ext>
            </a:extLst>
          </p:cNvPr>
          <p:cNvSpPr>
            <a:spLocks noGrp="1"/>
          </p:cNvSpPr>
          <p:nvPr>
            <p:ph type="title" idx="2"/>
          </p:nvPr>
        </p:nvSpPr>
        <p:spPr>
          <a:xfrm>
            <a:off x="3813602" y="340343"/>
            <a:ext cx="1516791" cy="436430"/>
          </a:xfrm>
        </p:spPr>
        <p:txBody>
          <a:bodyPr/>
          <a:lstStyle/>
          <a:p>
            <a:r>
              <a:rPr lang="en-GB" sz="2400" dirty="0"/>
              <a:t>References</a:t>
            </a:r>
            <a:endParaRPr lang="en-IN" sz="2400" dirty="0"/>
          </a:p>
        </p:txBody>
      </p:sp>
      <p:sp>
        <p:nvSpPr>
          <p:cNvPr id="4" name="Subtitle 3">
            <a:extLst>
              <a:ext uri="{FF2B5EF4-FFF2-40B4-BE49-F238E27FC236}">
                <a16:creationId xmlns:a16="http://schemas.microsoft.com/office/drawing/2014/main" id="{59723A4A-B190-D5B3-8040-3ECC5CD930B3}"/>
              </a:ext>
            </a:extLst>
          </p:cNvPr>
          <p:cNvSpPr>
            <a:spLocks noGrp="1"/>
          </p:cNvSpPr>
          <p:nvPr>
            <p:ph type="subTitle" idx="1"/>
          </p:nvPr>
        </p:nvSpPr>
        <p:spPr>
          <a:xfrm>
            <a:off x="813811" y="1023226"/>
            <a:ext cx="7516375" cy="2185337"/>
          </a:xfrm>
        </p:spPr>
        <p:txBody>
          <a:bodyPr/>
          <a:lstStyle/>
          <a:p>
            <a:pPr>
              <a:lnSpc>
                <a:spcPct val="150000"/>
              </a:lnSpc>
              <a:buFont typeface="Arial" panose="020B0604020202020204" pitchFamily="34" charset="0"/>
              <a:buChar char="•"/>
            </a:pPr>
            <a:r>
              <a:rPr lang="en-US" sz="1400" b="0" i="0" dirty="0" err="1">
                <a:solidFill>
                  <a:schemeClr val="accent6"/>
                </a:solidFill>
                <a:effectLst/>
                <a:latin typeface="Barlow" panose="00000500000000000000" pitchFamily="2" charset="0"/>
              </a:rPr>
              <a:t>Beauchemin</a:t>
            </a:r>
            <a:r>
              <a:rPr lang="en-US" sz="1400" b="0" i="0" dirty="0">
                <a:solidFill>
                  <a:schemeClr val="accent6"/>
                </a:solidFill>
                <a:effectLst/>
                <a:latin typeface="Barlow" panose="00000500000000000000" pitchFamily="2" charset="0"/>
              </a:rPr>
              <a:t>, S. (2019). A Rare Breed: The Audio Programmer. In G. </a:t>
            </a:r>
            <a:r>
              <a:rPr lang="en-US" sz="1400" b="0" i="0" dirty="0" err="1">
                <a:solidFill>
                  <a:schemeClr val="accent6"/>
                </a:solidFill>
                <a:effectLst/>
                <a:latin typeface="Barlow" panose="00000500000000000000" pitchFamily="2" charset="0"/>
              </a:rPr>
              <a:t>Somberg</a:t>
            </a:r>
            <a:r>
              <a:rPr lang="en-US" sz="1400" b="0" i="0" dirty="0">
                <a:solidFill>
                  <a:schemeClr val="accent6"/>
                </a:solidFill>
                <a:effectLst/>
                <a:latin typeface="Barlow" panose="00000500000000000000" pitchFamily="2" charset="0"/>
              </a:rPr>
              <a:t> (Ed.), Game Audio Programming 2: Principles and Practices. CRC Press.</a:t>
            </a:r>
          </a:p>
          <a:p>
            <a:pPr>
              <a:lnSpc>
                <a:spcPct val="150000"/>
              </a:lnSpc>
              <a:buFont typeface="Arial" panose="020B0604020202020204" pitchFamily="34" charset="0"/>
              <a:buChar char="•"/>
            </a:pPr>
            <a:r>
              <a:rPr lang="en-US" sz="1400" dirty="0">
                <a:latin typeface="Barlow" panose="00000500000000000000" pitchFamily="2" charset="0"/>
              </a:rPr>
              <a:t>Williams, Richard. </a:t>
            </a:r>
            <a:r>
              <a:rPr lang="en-US" sz="1400" i="1" dirty="0">
                <a:latin typeface="Barlow" panose="00000500000000000000" pitchFamily="2" charset="0"/>
              </a:rPr>
              <a:t>The Animator's Survival Kit</a:t>
            </a:r>
            <a:r>
              <a:rPr lang="en-US" sz="1400" dirty="0">
                <a:latin typeface="Barlow" panose="00000500000000000000" pitchFamily="2" charset="0"/>
              </a:rPr>
              <a:t>. Expanded Ed., Faber &amp; Faber, 2009.</a:t>
            </a:r>
            <a:endParaRPr lang="en-IN" sz="1400" dirty="0">
              <a:solidFill>
                <a:schemeClr val="accent6"/>
              </a:solidFill>
              <a:latin typeface="Barlow" panose="00000500000000000000" pitchFamily="2" charset="0"/>
            </a:endParaRPr>
          </a:p>
          <a:p>
            <a:pPr marL="139700" indent="0">
              <a:lnSpc>
                <a:spcPct val="150000"/>
              </a:lnSpc>
            </a:pPr>
            <a:endParaRPr lang="en-US" sz="1400" b="0" i="0" dirty="0">
              <a:solidFill>
                <a:schemeClr val="accent6"/>
              </a:solidFill>
              <a:effectLst/>
              <a:latin typeface="Barlow" panose="00000500000000000000" pitchFamily="2" charset="0"/>
            </a:endParaRPr>
          </a:p>
          <a:p>
            <a:pPr>
              <a:lnSpc>
                <a:spcPct val="150000"/>
              </a:lnSpc>
              <a:buFont typeface="Arial" panose="020B0604020202020204" pitchFamily="34" charset="0"/>
              <a:buChar char="•"/>
            </a:pPr>
            <a:endParaRPr lang="en-US" sz="1400" b="0" i="0" dirty="0">
              <a:solidFill>
                <a:schemeClr val="accent6"/>
              </a:solidFill>
              <a:effectLst/>
              <a:latin typeface="Barlow" panose="00000500000000000000" pitchFamily="2" charset="0"/>
            </a:endParaRPr>
          </a:p>
          <a:p>
            <a:pPr>
              <a:lnSpc>
                <a:spcPct val="150000"/>
              </a:lnSpc>
            </a:pPr>
            <a:endParaRPr lang="en-IN" sz="1400" dirty="0">
              <a:solidFill>
                <a:schemeClr val="accent6"/>
              </a:solidFill>
              <a:latin typeface="Barlow" panose="00000500000000000000" pitchFamily="2" charset="0"/>
            </a:endParaRPr>
          </a:p>
          <a:p>
            <a:pPr>
              <a:lnSpc>
                <a:spcPct val="150000"/>
              </a:lnSpc>
              <a:buFont typeface="Arial" panose="020B0604020202020204" pitchFamily="34" charset="0"/>
              <a:buChar char="•"/>
            </a:pPr>
            <a:endParaRPr lang="en-US" sz="1400" b="0" i="0" dirty="0">
              <a:solidFill>
                <a:schemeClr val="accent6"/>
              </a:solidFill>
              <a:effectLst/>
              <a:latin typeface="Barlow" panose="00000500000000000000" pitchFamily="2" charset="0"/>
            </a:endParaRPr>
          </a:p>
        </p:txBody>
      </p:sp>
    </p:spTree>
    <p:extLst>
      <p:ext uri="{BB962C8B-B14F-4D97-AF65-F5344CB8AC3E}">
        <p14:creationId xmlns:p14="http://schemas.microsoft.com/office/powerpoint/2010/main" val="1582513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85850F-4858-4326-AC2A-4CEF158B23A7}"/>
              </a:ext>
            </a:extLst>
          </p:cNvPr>
          <p:cNvSpPr>
            <a:spLocks noGrp="1"/>
          </p:cNvSpPr>
          <p:nvPr>
            <p:ph type="title" idx="2"/>
          </p:nvPr>
        </p:nvSpPr>
        <p:spPr>
          <a:xfrm>
            <a:off x="666855" y="680911"/>
            <a:ext cx="7810290" cy="915900"/>
          </a:xfrm>
        </p:spPr>
        <p:txBody>
          <a:bodyPr/>
          <a:lstStyle/>
          <a:p>
            <a:pPr algn="ctr"/>
            <a:r>
              <a:rPr lang="en-GB" sz="3600" dirty="0"/>
              <a:t>Thank you! </a:t>
            </a:r>
            <a:endParaRPr lang="en-IN" sz="3600" dirty="0"/>
          </a:p>
        </p:txBody>
      </p:sp>
      <p:sp>
        <p:nvSpPr>
          <p:cNvPr id="7" name="TextBox 6">
            <a:extLst>
              <a:ext uri="{FF2B5EF4-FFF2-40B4-BE49-F238E27FC236}">
                <a16:creationId xmlns:a16="http://schemas.microsoft.com/office/drawing/2014/main" id="{75DDF058-1C5C-AB96-257D-F0C1D308E02D}"/>
              </a:ext>
            </a:extLst>
          </p:cNvPr>
          <p:cNvSpPr txBox="1"/>
          <p:nvPr/>
        </p:nvSpPr>
        <p:spPr>
          <a:xfrm>
            <a:off x="666856" y="1865146"/>
            <a:ext cx="6207514" cy="1696618"/>
          </a:xfrm>
          <a:prstGeom prst="rect">
            <a:avLst/>
          </a:prstGeom>
          <a:noFill/>
        </p:spPr>
        <p:txBody>
          <a:bodyPr wrap="square">
            <a:spAutoFit/>
          </a:bodyPr>
          <a:lstStyle/>
          <a:p>
            <a:pPr>
              <a:lnSpc>
                <a:spcPct val="150000"/>
              </a:lnSpc>
            </a:pPr>
            <a:r>
              <a:rPr lang="en-GB" sz="1800" dirty="0">
                <a:solidFill>
                  <a:schemeClr val="accent6"/>
                </a:solidFill>
                <a:latin typeface="Barlow" panose="00000500000000000000" pitchFamily="2" charset="0"/>
              </a:rPr>
              <a:t>harleensound@gmail.com</a:t>
            </a:r>
          </a:p>
          <a:p>
            <a:pPr>
              <a:lnSpc>
                <a:spcPct val="150000"/>
              </a:lnSpc>
            </a:pPr>
            <a:r>
              <a:rPr lang="en-IN" sz="1800" b="0" i="0" dirty="0">
                <a:solidFill>
                  <a:schemeClr val="accent6"/>
                </a:solidFill>
                <a:effectLst/>
                <a:latin typeface="Barlow" panose="00000500000000000000" pitchFamily="2" charset="0"/>
                <a:hlinkClick r:id="rId2"/>
              </a:rPr>
              <a:t>www.linkedin.com/in/harleen-s-dev</a:t>
            </a:r>
            <a:endParaRPr lang="en-IN" sz="1800" b="0" i="0" dirty="0">
              <a:solidFill>
                <a:schemeClr val="accent6"/>
              </a:solidFill>
              <a:effectLst/>
              <a:latin typeface="Barlow" panose="00000500000000000000" pitchFamily="2" charset="0"/>
            </a:endParaRPr>
          </a:p>
          <a:p>
            <a:pPr>
              <a:lnSpc>
                <a:spcPct val="150000"/>
              </a:lnSpc>
            </a:pPr>
            <a:r>
              <a:rPr lang="en-GB" sz="1800" dirty="0">
                <a:solidFill>
                  <a:schemeClr val="accent6"/>
                </a:solidFill>
                <a:latin typeface="Barlow" panose="00000500000000000000" pitchFamily="2" charset="0"/>
                <a:hlinkClick r:id="rId3"/>
              </a:rPr>
              <a:t>https://github.com/singhHarleen/ADC2024</a:t>
            </a:r>
            <a:endParaRPr lang="en-GB" sz="1800" dirty="0">
              <a:solidFill>
                <a:schemeClr val="accent6"/>
              </a:solidFill>
              <a:latin typeface="Barlow" panose="00000500000000000000" pitchFamily="2" charset="0"/>
            </a:endParaRPr>
          </a:p>
          <a:p>
            <a:pPr>
              <a:lnSpc>
                <a:spcPct val="150000"/>
              </a:lnSpc>
            </a:pPr>
            <a:r>
              <a:rPr lang="en-GB" sz="1800" dirty="0">
                <a:solidFill>
                  <a:schemeClr val="accent6"/>
                </a:solidFill>
                <a:latin typeface="Barlow" panose="00000500000000000000" pitchFamily="2" charset="0"/>
                <a:hlinkClick r:id="rId4"/>
              </a:rPr>
              <a:t>https://singhharleen.github.io/learning-resources.html</a:t>
            </a:r>
            <a:endParaRPr lang="en-GB" sz="1800" dirty="0">
              <a:solidFill>
                <a:schemeClr val="accent6"/>
              </a:solidFill>
              <a:latin typeface="Barlow" panose="00000500000000000000" pitchFamily="2" charset="0"/>
            </a:endParaRPr>
          </a:p>
        </p:txBody>
      </p:sp>
      <p:sp>
        <p:nvSpPr>
          <p:cNvPr id="6" name="TextBox 5">
            <a:extLst>
              <a:ext uri="{FF2B5EF4-FFF2-40B4-BE49-F238E27FC236}">
                <a16:creationId xmlns:a16="http://schemas.microsoft.com/office/drawing/2014/main" id="{1AF750E4-81AA-23C7-EA2C-E65459C8F10F}"/>
              </a:ext>
            </a:extLst>
          </p:cNvPr>
          <p:cNvSpPr txBox="1"/>
          <p:nvPr/>
        </p:nvSpPr>
        <p:spPr>
          <a:xfrm>
            <a:off x="7017975" y="3374533"/>
            <a:ext cx="1739579" cy="307777"/>
          </a:xfrm>
          <a:prstGeom prst="rect">
            <a:avLst/>
          </a:prstGeom>
          <a:noFill/>
        </p:spPr>
        <p:txBody>
          <a:bodyPr wrap="none" rtlCol="0">
            <a:spAutoFit/>
          </a:bodyPr>
          <a:lstStyle/>
          <a:p>
            <a:r>
              <a:rPr lang="en-GB" dirty="0">
                <a:solidFill>
                  <a:schemeClr val="accent6"/>
                </a:solidFill>
                <a:latin typeface="Barlow" panose="00000500000000000000" pitchFamily="2" charset="0"/>
              </a:rPr>
              <a:t>Learning Resources</a:t>
            </a:r>
            <a:endParaRPr lang="en-IN" dirty="0">
              <a:solidFill>
                <a:schemeClr val="accent6"/>
              </a:solidFill>
              <a:latin typeface="Barlow" panose="00000500000000000000" pitchFamily="2" charset="0"/>
            </a:endParaRPr>
          </a:p>
        </p:txBody>
      </p:sp>
      <p:pic>
        <p:nvPicPr>
          <p:cNvPr id="2" name="Picture 1" descr="A qr code on a white background&#10;&#10;Description automatically generated">
            <a:extLst>
              <a:ext uri="{FF2B5EF4-FFF2-40B4-BE49-F238E27FC236}">
                <a16:creationId xmlns:a16="http://schemas.microsoft.com/office/drawing/2014/main" id="{4F9DAD09-BEB5-C696-2FEB-92B31B85CEC8}"/>
              </a:ext>
            </a:extLst>
          </p:cNvPr>
          <p:cNvPicPr>
            <a:picLocks noChangeAspect="1"/>
          </p:cNvPicPr>
          <p:nvPr/>
        </p:nvPicPr>
        <p:blipFill>
          <a:blip r:embed="rId5"/>
          <a:stretch>
            <a:fillRect/>
          </a:stretch>
        </p:blipFill>
        <p:spPr>
          <a:xfrm>
            <a:off x="7017975" y="1654034"/>
            <a:ext cx="1663276" cy="1663276"/>
          </a:xfrm>
          <a:prstGeom prst="rect">
            <a:avLst/>
          </a:prstGeom>
        </p:spPr>
      </p:pic>
    </p:spTree>
    <p:extLst>
      <p:ext uri="{BB962C8B-B14F-4D97-AF65-F5344CB8AC3E}">
        <p14:creationId xmlns:p14="http://schemas.microsoft.com/office/powerpoint/2010/main" val="1113005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txBox="1">
            <a:spLocks noGrp="1"/>
          </p:cNvSpPr>
          <p:nvPr>
            <p:ph type="ctrTitle"/>
          </p:nvPr>
        </p:nvSpPr>
        <p:spPr>
          <a:xfrm>
            <a:off x="886591" y="442825"/>
            <a:ext cx="2093280" cy="39952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Harleen Singh</a:t>
            </a:r>
            <a:endParaRPr sz="2400" dirty="0">
              <a:solidFill>
                <a:schemeClr val="lt2"/>
              </a:solidFill>
            </a:endParaRPr>
          </a:p>
        </p:txBody>
      </p:sp>
      <p:sp>
        <p:nvSpPr>
          <p:cNvPr id="220" name="Google Shape;220;p33"/>
          <p:cNvSpPr/>
          <p:nvPr/>
        </p:nvSpPr>
        <p:spPr>
          <a:xfrm>
            <a:off x="5953675" y="4196975"/>
            <a:ext cx="319500" cy="3195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3"/>
          <p:cNvSpPr/>
          <p:nvPr/>
        </p:nvSpPr>
        <p:spPr>
          <a:xfrm>
            <a:off x="6362900" y="4516475"/>
            <a:ext cx="184200" cy="1842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8;p33">
            <a:extLst>
              <a:ext uri="{FF2B5EF4-FFF2-40B4-BE49-F238E27FC236}">
                <a16:creationId xmlns:a16="http://schemas.microsoft.com/office/drawing/2014/main" id="{BA56C6A3-9387-8576-2FDB-1AC37F50793E}"/>
              </a:ext>
            </a:extLst>
          </p:cNvPr>
          <p:cNvSpPr txBox="1">
            <a:spLocks/>
          </p:cNvSpPr>
          <p:nvPr/>
        </p:nvSpPr>
        <p:spPr>
          <a:xfrm>
            <a:off x="640689" y="1005095"/>
            <a:ext cx="4630569" cy="21709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Barlow"/>
              <a:buNone/>
              <a:defRPr sz="16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9pPr>
          </a:lstStyle>
          <a:p>
            <a:pPr marL="285750" indent="-285750">
              <a:lnSpc>
                <a:spcPct val="200000"/>
              </a:lnSpc>
              <a:buSzPct val="100000"/>
              <a:buFont typeface="Arial" panose="020B0604020202020204" pitchFamily="34" charset="0"/>
              <a:buChar char="•"/>
            </a:pPr>
            <a:r>
              <a:rPr lang="en-US" sz="1400" dirty="0">
                <a:latin typeface="Barlow" panose="00000500000000000000" pitchFamily="2" charset="0"/>
              </a:rPr>
              <a:t>Audio Programmer: Game Audio Systems and Tools</a:t>
            </a:r>
          </a:p>
          <a:p>
            <a:pPr marL="285750" indent="-285750">
              <a:lnSpc>
                <a:spcPct val="200000"/>
              </a:lnSpc>
              <a:buSzPct val="100000"/>
              <a:buFont typeface="Arial" panose="020B0604020202020204" pitchFamily="34" charset="0"/>
              <a:buChar char="•"/>
            </a:pPr>
            <a:r>
              <a:rPr lang="en-US" sz="1400" dirty="0">
                <a:latin typeface="Barlow" panose="00000500000000000000" pitchFamily="2" charset="0"/>
              </a:rPr>
              <a:t>Currently at </a:t>
            </a:r>
            <a:r>
              <a:rPr lang="en-US" sz="1400" dirty="0" err="1">
                <a:latin typeface="Barlow" panose="00000500000000000000" pitchFamily="2" charset="0"/>
              </a:rPr>
              <a:t>nDreams</a:t>
            </a:r>
            <a:r>
              <a:rPr lang="en-US" sz="1400" dirty="0">
                <a:latin typeface="Barlow" panose="00000500000000000000" pitchFamily="2" charset="0"/>
              </a:rPr>
              <a:t> Elevation: Action-Adventure VR</a:t>
            </a:r>
          </a:p>
          <a:p>
            <a:pPr marL="285750" indent="-285750">
              <a:lnSpc>
                <a:spcPct val="200000"/>
              </a:lnSpc>
              <a:buSzPct val="100000"/>
              <a:buFont typeface="Arial" panose="020B0604020202020204" pitchFamily="34" charset="0"/>
              <a:buChar char="•"/>
            </a:pPr>
            <a:r>
              <a:rPr lang="en-US" sz="1400" dirty="0">
                <a:latin typeface="Barlow" panose="00000500000000000000" pitchFamily="2" charset="0"/>
              </a:rPr>
              <a:t>Previously </a:t>
            </a:r>
            <a:r>
              <a:rPr lang="en-US" sz="1400" dirty="0" err="1">
                <a:latin typeface="Barlow" panose="00000500000000000000" pitchFamily="2" charset="0"/>
              </a:rPr>
              <a:t>Tazman</a:t>
            </a:r>
            <a:r>
              <a:rPr lang="en-US" sz="1400" dirty="0">
                <a:latin typeface="Barlow" panose="00000500000000000000" pitchFamily="2" charset="0"/>
              </a:rPr>
              <a:t>-Audio</a:t>
            </a:r>
          </a:p>
          <a:p>
            <a:pPr marL="285750" indent="-285750">
              <a:lnSpc>
                <a:spcPct val="200000"/>
              </a:lnSpc>
              <a:buSzPct val="100000"/>
              <a:buFont typeface="Arial" panose="020B0604020202020204" pitchFamily="34" charset="0"/>
              <a:buChar char="•"/>
            </a:pPr>
            <a:r>
              <a:rPr lang="en-US" sz="1400" dirty="0">
                <a:latin typeface="Barlow" panose="00000500000000000000" pitchFamily="2" charset="0"/>
              </a:rPr>
              <a:t>Limit Break Mentorship</a:t>
            </a:r>
          </a:p>
          <a:p>
            <a:pPr marL="285750" indent="-285750">
              <a:lnSpc>
                <a:spcPct val="200000"/>
              </a:lnSpc>
              <a:buSzPct val="100000"/>
              <a:buFont typeface="Arial" panose="020B0604020202020204" pitchFamily="34" charset="0"/>
              <a:buChar char="•"/>
            </a:pPr>
            <a:r>
              <a:rPr lang="en-US" sz="1400" dirty="0"/>
              <a:t>Sharing insights based on my experience—still learning every day!</a:t>
            </a:r>
            <a:endParaRPr lang="en-US" sz="1400" dirty="0">
              <a:latin typeface="Barlow" panose="00000500000000000000" pitchFamily="2" charset="0"/>
            </a:endParaRPr>
          </a:p>
          <a:p>
            <a:pPr marL="0" indent="0">
              <a:lnSpc>
                <a:spcPct val="200000"/>
              </a:lnSpc>
              <a:buSzPct val="100000"/>
            </a:pPr>
            <a:endParaRPr lang="en-US" sz="1400" dirty="0">
              <a:latin typeface="Barlow" panose="00000500000000000000" pitchFamily="2" charset="0"/>
            </a:endParaRPr>
          </a:p>
          <a:p>
            <a:pPr marL="0" indent="0">
              <a:lnSpc>
                <a:spcPct val="200000"/>
              </a:lnSpc>
            </a:pPr>
            <a:endParaRPr lang="en-US" sz="1400" dirty="0">
              <a:latin typeface="Barlow" panose="00000500000000000000" pitchFamily="2" charset="0"/>
            </a:endParaRPr>
          </a:p>
          <a:p>
            <a:pPr marL="0" indent="0">
              <a:lnSpc>
                <a:spcPct val="200000"/>
              </a:lnSpc>
            </a:pPr>
            <a:endParaRPr lang="en-US" sz="1400" dirty="0">
              <a:latin typeface="Barlow" panose="00000500000000000000" pitchFamily="2" charset="0"/>
            </a:endParaRPr>
          </a:p>
          <a:p>
            <a:pPr marL="0" indent="0">
              <a:lnSpc>
                <a:spcPct val="200000"/>
              </a:lnSpc>
            </a:pPr>
            <a:endParaRPr lang="en-US" sz="1400" dirty="0">
              <a:latin typeface="Barlow" panose="00000500000000000000" pitchFamily="2" charset="0"/>
            </a:endParaRPr>
          </a:p>
          <a:p>
            <a:pPr marL="0" indent="0">
              <a:lnSpc>
                <a:spcPct val="200000"/>
              </a:lnSpc>
            </a:pPr>
            <a:endParaRPr lang="en-US" sz="1400" dirty="0">
              <a:latin typeface="Barlow" panose="00000500000000000000" pitchFamily="2" charset="0"/>
            </a:endParaRPr>
          </a:p>
          <a:p>
            <a:pPr marL="0" indent="0">
              <a:lnSpc>
                <a:spcPct val="200000"/>
              </a:lnSpc>
            </a:pPr>
            <a:endParaRPr lang="en-US" sz="1400" dirty="0">
              <a:latin typeface="Barlow" panose="00000500000000000000" pitchFamily="2" charset="0"/>
            </a:endParaRPr>
          </a:p>
        </p:txBody>
      </p:sp>
      <p:pic>
        <p:nvPicPr>
          <p:cNvPr id="3" name="Picture 2" descr="A close up of a logo&#10;&#10;Description automatically generated">
            <a:extLst>
              <a:ext uri="{FF2B5EF4-FFF2-40B4-BE49-F238E27FC236}">
                <a16:creationId xmlns:a16="http://schemas.microsoft.com/office/drawing/2014/main" id="{8BB6887E-58DE-4B83-EACD-6E5A11835766}"/>
              </a:ext>
            </a:extLst>
          </p:cNvPr>
          <p:cNvPicPr>
            <a:picLocks noChangeAspect="1"/>
          </p:cNvPicPr>
          <p:nvPr/>
        </p:nvPicPr>
        <p:blipFill>
          <a:blip r:embed="rId3"/>
          <a:stretch>
            <a:fillRect/>
          </a:stretch>
        </p:blipFill>
        <p:spPr>
          <a:xfrm>
            <a:off x="5271260" y="442825"/>
            <a:ext cx="2003830" cy="562270"/>
          </a:xfrm>
          <a:prstGeom prst="rect">
            <a:avLst/>
          </a:prstGeom>
        </p:spPr>
      </p:pic>
      <p:pic>
        <p:nvPicPr>
          <p:cNvPr id="5" name="Picture 4" descr="A blue and white logo&#10;&#10;Description automatically generated">
            <a:extLst>
              <a:ext uri="{FF2B5EF4-FFF2-40B4-BE49-F238E27FC236}">
                <a16:creationId xmlns:a16="http://schemas.microsoft.com/office/drawing/2014/main" id="{49AB8EE4-42C4-1F69-06BC-D33A467EE751}"/>
              </a:ext>
            </a:extLst>
          </p:cNvPr>
          <p:cNvPicPr>
            <a:picLocks noChangeAspect="1"/>
          </p:cNvPicPr>
          <p:nvPr/>
        </p:nvPicPr>
        <p:blipFill>
          <a:blip r:embed="rId4"/>
          <a:stretch>
            <a:fillRect/>
          </a:stretch>
        </p:blipFill>
        <p:spPr>
          <a:xfrm>
            <a:off x="7411744" y="442825"/>
            <a:ext cx="1210656" cy="1210656"/>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E027C2D1-C1B6-D84F-F42B-6D58758A589A}"/>
              </a:ext>
            </a:extLst>
          </p:cNvPr>
          <p:cNvPicPr>
            <a:picLocks noChangeAspect="1"/>
          </p:cNvPicPr>
          <p:nvPr/>
        </p:nvPicPr>
        <p:blipFill>
          <a:blip r:embed="rId5"/>
          <a:stretch>
            <a:fillRect/>
          </a:stretch>
        </p:blipFill>
        <p:spPr>
          <a:xfrm>
            <a:off x="5271259" y="1263427"/>
            <a:ext cx="2003831" cy="1092024"/>
          </a:xfrm>
          <a:prstGeom prst="rect">
            <a:avLst/>
          </a:prstGeom>
        </p:spPr>
      </p:pic>
      <p:pic>
        <p:nvPicPr>
          <p:cNvPr id="11" name="Picture 10" descr="A group of people in armor holding guns&#10;&#10;Description automatically generated">
            <a:extLst>
              <a:ext uri="{FF2B5EF4-FFF2-40B4-BE49-F238E27FC236}">
                <a16:creationId xmlns:a16="http://schemas.microsoft.com/office/drawing/2014/main" id="{0D16FC75-4E11-199F-85BC-497BCF2EB7D8}"/>
              </a:ext>
            </a:extLst>
          </p:cNvPr>
          <p:cNvPicPr>
            <a:picLocks noChangeAspect="1"/>
          </p:cNvPicPr>
          <p:nvPr/>
        </p:nvPicPr>
        <p:blipFill>
          <a:blip r:embed="rId6"/>
          <a:stretch>
            <a:fillRect/>
          </a:stretch>
        </p:blipFill>
        <p:spPr>
          <a:xfrm>
            <a:off x="7411745" y="1769525"/>
            <a:ext cx="1210656" cy="1618643"/>
          </a:xfrm>
          <a:prstGeom prst="rect">
            <a:avLst/>
          </a:prstGeom>
        </p:spPr>
      </p:pic>
      <p:pic>
        <p:nvPicPr>
          <p:cNvPr id="13" name="Picture 12" descr="A white text on a purple background&#10;&#10;Description automatically generated">
            <a:extLst>
              <a:ext uri="{FF2B5EF4-FFF2-40B4-BE49-F238E27FC236}">
                <a16:creationId xmlns:a16="http://schemas.microsoft.com/office/drawing/2014/main" id="{1540D883-1F05-CD65-6D22-3605D7AC1ADA}"/>
              </a:ext>
            </a:extLst>
          </p:cNvPr>
          <p:cNvPicPr>
            <a:picLocks noChangeAspect="1"/>
          </p:cNvPicPr>
          <p:nvPr/>
        </p:nvPicPr>
        <p:blipFill>
          <a:blip r:embed="rId7"/>
          <a:stretch>
            <a:fillRect/>
          </a:stretch>
        </p:blipFill>
        <p:spPr>
          <a:xfrm>
            <a:off x="5271259" y="2613784"/>
            <a:ext cx="2003831" cy="7743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E5D96-9D89-5441-178F-08AC97754E68}"/>
              </a:ext>
            </a:extLst>
          </p:cNvPr>
          <p:cNvSpPr>
            <a:spLocks noGrp="1"/>
          </p:cNvSpPr>
          <p:nvPr>
            <p:ph type="title"/>
          </p:nvPr>
        </p:nvSpPr>
        <p:spPr>
          <a:xfrm>
            <a:off x="660163" y="2221646"/>
            <a:ext cx="7823673" cy="700208"/>
          </a:xfrm>
        </p:spPr>
        <p:txBody>
          <a:bodyPr/>
          <a:lstStyle/>
          <a:p>
            <a:r>
              <a:rPr lang="en-GB" dirty="0"/>
              <a:t>Why am I talking about this? </a:t>
            </a:r>
            <a:endParaRPr lang="en-IN" dirty="0"/>
          </a:p>
        </p:txBody>
      </p:sp>
    </p:spTree>
    <p:extLst>
      <p:ext uri="{BB962C8B-B14F-4D97-AF65-F5344CB8AC3E}">
        <p14:creationId xmlns:p14="http://schemas.microsoft.com/office/powerpoint/2010/main" val="552863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AD0BF934-ADE2-7E65-E114-4F61869CD8DA}"/>
              </a:ext>
            </a:extLst>
          </p:cNvPr>
          <p:cNvSpPr>
            <a:spLocks noGrp="1"/>
          </p:cNvSpPr>
          <p:nvPr>
            <p:ph type="subTitle" idx="1"/>
          </p:nvPr>
        </p:nvSpPr>
        <p:spPr>
          <a:xfrm>
            <a:off x="719418" y="1156780"/>
            <a:ext cx="7927041" cy="2372936"/>
          </a:xfrm>
        </p:spPr>
        <p:txBody>
          <a:bodyPr/>
          <a:lstStyle/>
          <a:p>
            <a:pPr marL="425450" indent="-285750">
              <a:lnSpc>
                <a:spcPct val="300000"/>
              </a:lnSpc>
              <a:buFont typeface="Arial" panose="020B0604020202020204" pitchFamily="34" charset="0"/>
              <a:buChar char="•"/>
            </a:pPr>
            <a:r>
              <a:rPr lang="en-GB" dirty="0">
                <a:latin typeface="Barlow" panose="00000500000000000000" pitchFamily="2" charset="0"/>
              </a:rPr>
              <a:t>You wake up as someone who loves, audio, music, games and programming</a:t>
            </a:r>
          </a:p>
          <a:p>
            <a:pPr marL="425450" indent="-285750">
              <a:lnSpc>
                <a:spcPct val="300000"/>
              </a:lnSpc>
              <a:buFont typeface="Arial" panose="020B0604020202020204" pitchFamily="34" charset="0"/>
              <a:buChar char="•"/>
            </a:pPr>
            <a:r>
              <a:rPr lang="en-US" dirty="0">
                <a:latin typeface="Barlow" panose="00000500000000000000" pitchFamily="2" charset="0"/>
              </a:rPr>
              <a:t>You remember a job post for an audio programmer at your dream game company</a:t>
            </a:r>
          </a:p>
          <a:p>
            <a:pPr marL="425450" indent="-285750">
              <a:lnSpc>
                <a:spcPct val="300000"/>
              </a:lnSpc>
              <a:buFont typeface="Arial" panose="020B0604020202020204" pitchFamily="34" charset="0"/>
              <a:buChar char="•"/>
            </a:pPr>
            <a:r>
              <a:rPr lang="en-US" dirty="0">
                <a:latin typeface="Barlow" panose="00000500000000000000" pitchFamily="2" charset="0"/>
              </a:rPr>
              <a:t>You open your laptop to check it out… and then you see this:</a:t>
            </a:r>
          </a:p>
        </p:txBody>
      </p:sp>
      <p:sp>
        <p:nvSpPr>
          <p:cNvPr id="5" name="TextBox 4">
            <a:extLst>
              <a:ext uri="{FF2B5EF4-FFF2-40B4-BE49-F238E27FC236}">
                <a16:creationId xmlns:a16="http://schemas.microsoft.com/office/drawing/2014/main" id="{CF706105-87DD-0BF5-EF0D-B447614DFCA1}"/>
              </a:ext>
            </a:extLst>
          </p:cNvPr>
          <p:cNvSpPr txBox="1"/>
          <p:nvPr/>
        </p:nvSpPr>
        <p:spPr>
          <a:xfrm>
            <a:off x="3443325" y="325405"/>
            <a:ext cx="2257349" cy="461665"/>
          </a:xfrm>
          <a:prstGeom prst="rect">
            <a:avLst/>
          </a:prstGeom>
          <a:noFill/>
        </p:spPr>
        <p:txBody>
          <a:bodyPr wrap="none" rtlCol="0">
            <a:spAutoFit/>
          </a:bodyPr>
          <a:lstStyle/>
          <a:p>
            <a:r>
              <a:rPr lang="en-GB" sz="2400" dirty="0">
                <a:solidFill>
                  <a:schemeClr val="accent6"/>
                </a:solidFill>
                <a:latin typeface="+mn-lt"/>
              </a:rPr>
              <a:t>The Dream Job(?)</a:t>
            </a:r>
            <a:endParaRPr lang="en-IN" sz="2400" dirty="0">
              <a:solidFill>
                <a:schemeClr val="accent6"/>
              </a:solidFill>
              <a:latin typeface="+mn-lt"/>
            </a:endParaRPr>
          </a:p>
        </p:txBody>
      </p:sp>
    </p:spTree>
    <p:extLst>
      <p:ext uri="{BB962C8B-B14F-4D97-AF65-F5344CB8AC3E}">
        <p14:creationId xmlns:p14="http://schemas.microsoft.com/office/powerpoint/2010/main" val="111250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B440413-75B3-56AE-8FE4-8EEBF55ECFC6}"/>
              </a:ext>
            </a:extLst>
          </p:cNvPr>
          <p:cNvSpPr>
            <a:spLocks noGrp="1"/>
          </p:cNvSpPr>
          <p:nvPr>
            <p:ph type="title"/>
          </p:nvPr>
        </p:nvSpPr>
        <p:spPr>
          <a:xfrm>
            <a:off x="3266440" y="389256"/>
            <a:ext cx="2611120" cy="307777"/>
          </a:xfrm>
        </p:spPr>
        <p:txBody>
          <a:bodyPr/>
          <a:lstStyle/>
          <a:p>
            <a:pPr>
              <a:lnSpc>
                <a:spcPct val="150000"/>
              </a:lnSpc>
            </a:pPr>
            <a:r>
              <a:rPr lang="en-GB" sz="2400" dirty="0"/>
              <a:t>Fictional Job Advert</a:t>
            </a:r>
            <a:endParaRPr lang="en-IN" sz="2400" dirty="0"/>
          </a:p>
        </p:txBody>
      </p:sp>
      <p:sp>
        <p:nvSpPr>
          <p:cNvPr id="4" name="Rectangle 3">
            <a:extLst>
              <a:ext uri="{FF2B5EF4-FFF2-40B4-BE49-F238E27FC236}">
                <a16:creationId xmlns:a16="http://schemas.microsoft.com/office/drawing/2014/main" id="{D0E4375A-FF78-4B5C-7466-9F2C69593EBA}"/>
              </a:ext>
            </a:extLst>
          </p:cNvPr>
          <p:cNvSpPr>
            <a:spLocks noChangeArrowheads="1"/>
          </p:cNvSpPr>
          <p:nvPr/>
        </p:nvSpPr>
        <p:spPr bwMode="auto">
          <a:xfrm>
            <a:off x="965031" y="932199"/>
            <a:ext cx="7553818" cy="3279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ClrTx/>
              <a:buFont typeface="Arial" panose="020B0604020202020204" pitchFamily="34" charset="0"/>
              <a:buChar char="•"/>
            </a:pPr>
            <a:r>
              <a:rPr lang="en-US" altLang="en-US" dirty="0">
                <a:solidFill>
                  <a:schemeClr val="tx1"/>
                </a:solidFill>
                <a:latin typeface="Barlow" panose="00000500000000000000" pitchFamily="2" charset="0"/>
              </a:rPr>
              <a:t>Implement and </a:t>
            </a:r>
            <a:r>
              <a:rPr lang="en-US" altLang="en-US" dirty="0" err="1">
                <a:solidFill>
                  <a:schemeClr val="tx1"/>
                </a:solidFill>
                <a:latin typeface="Barlow" panose="00000500000000000000" pitchFamily="2" charset="0"/>
              </a:rPr>
              <a:t>optimise</a:t>
            </a:r>
            <a:r>
              <a:rPr lang="en-US" altLang="en-US" dirty="0">
                <a:solidFill>
                  <a:schemeClr val="tx1"/>
                </a:solidFill>
                <a:latin typeface="Barlow" panose="00000500000000000000" pitchFamily="2" charset="0"/>
              </a:rPr>
              <a:t> runtime audio systems using middleware and game engines </a:t>
            </a:r>
          </a:p>
          <a:p>
            <a:pPr marL="285750" lvl="0" indent="-285750" eaLnBrk="0" fontAlgn="base" hangingPunct="0">
              <a:lnSpc>
                <a:spcPct val="150000"/>
              </a:lnSpc>
              <a:spcBef>
                <a:spcPct val="0"/>
              </a:spcBef>
              <a:spcAft>
                <a:spcPct val="0"/>
              </a:spcAft>
              <a:buClrTx/>
              <a:buFont typeface="Arial" panose="020B0604020202020204" pitchFamily="34" charset="0"/>
              <a:buChar char="•"/>
            </a:pPr>
            <a:r>
              <a:rPr lang="en-US" altLang="en-US" dirty="0">
                <a:solidFill>
                  <a:schemeClr val="tx1"/>
                </a:solidFill>
                <a:latin typeface="Barlow" panose="00000500000000000000" pitchFamily="2" charset="0"/>
              </a:rPr>
              <a:t>Develop tools and features for sound designers </a:t>
            </a:r>
          </a:p>
          <a:p>
            <a:pPr marL="285750" lvl="0" indent="-285750" eaLnBrk="0" fontAlgn="base" hangingPunct="0">
              <a:lnSpc>
                <a:spcPct val="150000"/>
              </a:lnSpc>
              <a:spcBef>
                <a:spcPct val="0"/>
              </a:spcBef>
              <a:spcAft>
                <a:spcPct val="0"/>
              </a:spcAft>
              <a:buClrTx/>
              <a:buFont typeface="Arial" panose="020B0604020202020204" pitchFamily="34" charset="0"/>
              <a:buChar char="•"/>
            </a:pPr>
            <a:r>
              <a:rPr lang="en-US" altLang="en-US" dirty="0">
                <a:solidFill>
                  <a:schemeClr val="tx1"/>
                </a:solidFill>
                <a:latin typeface="Barlow" panose="00000500000000000000" pitchFamily="2" charset="0"/>
              </a:rPr>
              <a:t>Troubleshoot and resolve audio-related issues </a:t>
            </a:r>
          </a:p>
          <a:p>
            <a:pPr marL="285750" lvl="0" indent="-285750" eaLnBrk="0" fontAlgn="base" hangingPunct="0">
              <a:lnSpc>
                <a:spcPct val="150000"/>
              </a:lnSpc>
              <a:spcBef>
                <a:spcPct val="0"/>
              </a:spcBef>
              <a:spcAft>
                <a:spcPct val="0"/>
              </a:spcAft>
              <a:buClrTx/>
              <a:buFont typeface="Arial" panose="020B0604020202020204" pitchFamily="34" charset="0"/>
              <a:buChar char="•"/>
            </a:pPr>
            <a:r>
              <a:rPr lang="en-US" altLang="en-US" dirty="0">
                <a:solidFill>
                  <a:schemeClr val="tx1"/>
                </a:solidFill>
                <a:latin typeface="Barlow" panose="00000500000000000000" pitchFamily="2" charset="0"/>
              </a:rPr>
              <a:t>Proficient in C++, </a:t>
            </a:r>
            <a:r>
              <a:rPr lang="en-US" altLang="en-US" dirty="0" err="1">
                <a:solidFill>
                  <a:schemeClr val="tx1"/>
                </a:solidFill>
                <a:latin typeface="Barlow" panose="00000500000000000000" pitchFamily="2" charset="0"/>
              </a:rPr>
              <a:t>Wwise</a:t>
            </a:r>
            <a:r>
              <a:rPr lang="en-US" altLang="en-US" dirty="0">
                <a:solidFill>
                  <a:schemeClr val="tx1"/>
                </a:solidFill>
                <a:latin typeface="Barlow" panose="00000500000000000000" pitchFamily="2" charset="0"/>
              </a:rPr>
              <a:t>/FMOD, Unreal/Unity/Custom engines, and scripting languages (Python/Lua)</a:t>
            </a:r>
          </a:p>
          <a:p>
            <a:pPr marL="285750" lvl="0" indent="-285750" eaLnBrk="0" fontAlgn="base" hangingPunct="0">
              <a:lnSpc>
                <a:spcPct val="150000"/>
              </a:lnSpc>
              <a:spcBef>
                <a:spcPct val="0"/>
              </a:spcBef>
              <a:spcAft>
                <a:spcPct val="0"/>
              </a:spcAft>
              <a:buClrTx/>
              <a:buFont typeface="Arial" panose="020B0604020202020204" pitchFamily="34" charset="0"/>
              <a:buChar char="•"/>
            </a:pPr>
            <a:r>
              <a:rPr lang="en-US" altLang="en-US" dirty="0">
                <a:solidFill>
                  <a:schemeClr val="tx1"/>
                </a:solidFill>
                <a:latin typeface="Barlow" panose="00000500000000000000" pitchFamily="2" charset="0"/>
              </a:rPr>
              <a:t>Experienced with PC, console, and online multiplayer game development</a:t>
            </a:r>
          </a:p>
          <a:p>
            <a:pPr marL="285750" lvl="0" indent="-285750" eaLnBrk="0" fontAlgn="base" hangingPunct="0">
              <a:lnSpc>
                <a:spcPct val="150000"/>
              </a:lnSpc>
              <a:spcBef>
                <a:spcPct val="0"/>
              </a:spcBef>
              <a:spcAft>
                <a:spcPct val="0"/>
              </a:spcAft>
              <a:buClrTx/>
              <a:buFont typeface="Arial" panose="020B0604020202020204" pitchFamily="34" charset="0"/>
              <a:buChar char="•"/>
            </a:pPr>
            <a:r>
              <a:rPr lang="en-US" altLang="en-US" dirty="0">
                <a:solidFill>
                  <a:schemeClr val="tx1"/>
                </a:solidFill>
                <a:latin typeface="Barlow" panose="00000500000000000000" pitchFamily="2" charset="0"/>
              </a:rPr>
              <a:t>Familiar with object-oriented programming (OOP) and multithreaded environments</a:t>
            </a:r>
          </a:p>
          <a:p>
            <a:pPr marL="285750" lvl="0" indent="-285750" eaLnBrk="0" fontAlgn="base" hangingPunct="0">
              <a:lnSpc>
                <a:spcPct val="150000"/>
              </a:lnSpc>
              <a:spcBef>
                <a:spcPct val="0"/>
              </a:spcBef>
              <a:spcAft>
                <a:spcPct val="0"/>
              </a:spcAft>
              <a:buClrTx/>
              <a:buFont typeface="Arial" panose="020B0604020202020204" pitchFamily="34" charset="0"/>
              <a:buChar char="•"/>
            </a:pPr>
            <a:r>
              <a:rPr lang="en-US" altLang="en-US" dirty="0">
                <a:solidFill>
                  <a:schemeClr val="tx1"/>
                </a:solidFill>
                <a:latin typeface="Barlow" panose="00000500000000000000" pitchFamily="2" charset="0"/>
              </a:rPr>
              <a:t>Strong math skills (linear algebra, trigonometry) </a:t>
            </a:r>
          </a:p>
          <a:p>
            <a:pPr marL="285750" lvl="0" indent="-285750" eaLnBrk="0" fontAlgn="base" hangingPunct="0">
              <a:lnSpc>
                <a:spcPct val="150000"/>
              </a:lnSpc>
              <a:spcBef>
                <a:spcPct val="0"/>
              </a:spcBef>
              <a:spcAft>
                <a:spcPct val="0"/>
              </a:spcAft>
              <a:buClrTx/>
              <a:buFont typeface="Arial" panose="020B0604020202020204" pitchFamily="34" charset="0"/>
              <a:buChar char="•"/>
            </a:pPr>
            <a:r>
              <a:rPr lang="en-US" altLang="en-US" dirty="0">
                <a:solidFill>
                  <a:schemeClr val="tx1"/>
                </a:solidFill>
                <a:latin typeface="Barlow" panose="00000500000000000000" pitchFamily="2" charset="0"/>
              </a:rPr>
              <a:t>Skilled in DSP and procedural audio techniques </a:t>
            </a:r>
          </a:p>
          <a:p>
            <a:pPr marL="285750" lvl="0" indent="-285750" eaLnBrk="0" fontAlgn="base" hangingPunct="0">
              <a:lnSpc>
                <a:spcPct val="150000"/>
              </a:lnSpc>
              <a:spcBef>
                <a:spcPct val="0"/>
              </a:spcBef>
              <a:spcAft>
                <a:spcPct val="0"/>
              </a:spcAft>
              <a:buClrTx/>
              <a:buFont typeface="Arial" panose="020B0604020202020204" pitchFamily="34" charset="0"/>
              <a:buChar char="•"/>
            </a:pPr>
            <a:r>
              <a:rPr lang="en-US" altLang="en-US" dirty="0">
                <a:solidFill>
                  <a:schemeClr val="tx1"/>
                </a:solidFill>
                <a:latin typeface="Barlow" panose="00000500000000000000" pitchFamily="2" charset="0"/>
              </a:rPr>
              <a:t>Knowledgeable in ambisonics, HRTFs, and 3D spatialization concepts</a:t>
            </a:r>
            <a:endParaRPr kumimoji="0" lang="en-US" altLang="en-US" b="0" i="0" u="none" strike="noStrike" cap="none" normalizeH="0" baseline="0" dirty="0">
              <a:ln>
                <a:noFill/>
              </a:ln>
              <a:solidFill>
                <a:schemeClr val="tx1"/>
              </a:solidFill>
              <a:effectLst/>
              <a:latin typeface="Barlow" panose="00000500000000000000" pitchFamily="2" charset="0"/>
            </a:endParaRPr>
          </a:p>
        </p:txBody>
      </p:sp>
    </p:spTree>
    <p:extLst>
      <p:ext uri="{BB962C8B-B14F-4D97-AF65-F5344CB8AC3E}">
        <p14:creationId xmlns:p14="http://schemas.microsoft.com/office/powerpoint/2010/main" val="153048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E8A16F-2293-5CE4-9E62-7F67F8D2DA3C}"/>
              </a:ext>
            </a:extLst>
          </p:cNvPr>
          <p:cNvSpPr txBox="1"/>
          <p:nvPr/>
        </p:nvSpPr>
        <p:spPr>
          <a:xfrm>
            <a:off x="844420" y="938017"/>
            <a:ext cx="7455159" cy="979179"/>
          </a:xfrm>
          <a:prstGeom prst="rect">
            <a:avLst/>
          </a:prstGeom>
          <a:noFill/>
        </p:spPr>
        <p:txBody>
          <a:bodyPr wrap="square" rtlCol="0">
            <a:spAutoFit/>
          </a:bodyPr>
          <a:lstStyle/>
          <a:p>
            <a:pPr algn="ctr">
              <a:lnSpc>
                <a:spcPct val="200000"/>
              </a:lnSpc>
            </a:pPr>
            <a:r>
              <a:rPr lang="en-GB" sz="3400" dirty="0">
                <a:solidFill>
                  <a:schemeClr val="accent6"/>
                </a:solidFill>
                <a:latin typeface="+mj-lt"/>
              </a:rPr>
              <a:t>And then you immediately shut your laptop</a:t>
            </a:r>
            <a:endParaRPr lang="en-IN" sz="3400" dirty="0">
              <a:solidFill>
                <a:schemeClr val="accent6"/>
              </a:solidFill>
              <a:latin typeface="+mj-lt"/>
            </a:endParaRPr>
          </a:p>
        </p:txBody>
      </p:sp>
      <p:sp>
        <p:nvSpPr>
          <p:cNvPr id="3" name="TextBox 2">
            <a:extLst>
              <a:ext uri="{FF2B5EF4-FFF2-40B4-BE49-F238E27FC236}">
                <a16:creationId xmlns:a16="http://schemas.microsoft.com/office/drawing/2014/main" id="{69367930-98BC-8B16-C3CB-7D9ABAEC5311}"/>
              </a:ext>
            </a:extLst>
          </p:cNvPr>
          <p:cNvSpPr txBox="1"/>
          <p:nvPr/>
        </p:nvSpPr>
        <p:spPr>
          <a:xfrm>
            <a:off x="3340358" y="2263973"/>
            <a:ext cx="2463282" cy="615553"/>
          </a:xfrm>
          <a:prstGeom prst="rect">
            <a:avLst/>
          </a:prstGeom>
          <a:noFill/>
        </p:spPr>
        <p:txBody>
          <a:bodyPr wrap="square">
            <a:spAutoFit/>
          </a:bodyPr>
          <a:lstStyle/>
          <a:p>
            <a:r>
              <a:rPr lang="en-GB" sz="3400" dirty="0">
                <a:solidFill>
                  <a:schemeClr val="accent6"/>
                </a:solidFill>
                <a:latin typeface="+mj-lt"/>
              </a:rPr>
              <a:t>At least I did! </a:t>
            </a:r>
            <a:endParaRPr lang="en-IN" sz="3400" dirty="0"/>
          </a:p>
        </p:txBody>
      </p:sp>
    </p:spTree>
    <p:extLst>
      <p:ext uri="{BB962C8B-B14F-4D97-AF65-F5344CB8AC3E}">
        <p14:creationId xmlns:p14="http://schemas.microsoft.com/office/powerpoint/2010/main" val="188049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64658-458B-86CD-2DC3-7A906D0F01E1}"/>
              </a:ext>
            </a:extLst>
          </p:cNvPr>
          <p:cNvSpPr>
            <a:spLocks noGrp="1"/>
          </p:cNvSpPr>
          <p:nvPr>
            <p:ph type="title"/>
          </p:nvPr>
        </p:nvSpPr>
        <p:spPr>
          <a:xfrm>
            <a:off x="3650918" y="267985"/>
            <a:ext cx="1842161" cy="450473"/>
          </a:xfrm>
        </p:spPr>
        <p:txBody>
          <a:bodyPr/>
          <a:lstStyle/>
          <a:p>
            <a:r>
              <a:rPr lang="en-GB" sz="2400" dirty="0"/>
              <a:t>Reality Check</a:t>
            </a:r>
            <a:endParaRPr lang="en-IN" sz="2400" dirty="0"/>
          </a:p>
        </p:txBody>
      </p:sp>
      <p:sp>
        <p:nvSpPr>
          <p:cNvPr id="3" name="Rectangle 1">
            <a:extLst>
              <a:ext uri="{FF2B5EF4-FFF2-40B4-BE49-F238E27FC236}">
                <a16:creationId xmlns:a16="http://schemas.microsoft.com/office/drawing/2014/main" id="{2DB8E89A-B804-D0A7-2B38-8F1A4237244C}"/>
              </a:ext>
            </a:extLst>
          </p:cNvPr>
          <p:cNvSpPr>
            <a:spLocks noChangeArrowheads="1"/>
          </p:cNvSpPr>
          <p:nvPr/>
        </p:nvSpPr>
        <p:spPr bwMode="auto">
          <a:xfrm>
            <a:off x="928394" y="973949"/>
            <a:ext cx="7287207" cy="2174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Barlow" panose="00000500000000000000" pitchFamily="2" charset="0"/>
            </a:endParaRPr>
          </a:p>
          <a:p>
            <a:pPr lvl="4" eaLnBrk="0" fontAlgn="base" hangingPunct="0">
              <a:lnSpc>
                <a:spcPct val="200000"/>
              </a:lnSpc>
              <a:spcBef>
                <a:spcPct val="0"/>
              </a:spcBef>
              <a:spcAft>
                <a:spcPct val="0"/>
              </a:spcAft>
              <a:buClrTx/>
              <a:buFontTx/>
              <a:buChar char="•"/>
            </a:pPr>
            <a:r>
              <a:rPr lang="en-US" altLang="en-US" dirty="0">
                <a:solidFill>
                  <a:schemeClr val="tx1"/>
                </a:solidFill>
                <a:latin typeface="Barlow" panose="00000500000000000000" pitchFamily="2" charset="0"/>
              </a:rPr>
              <a:t>    </a:t>
            </a:r>
            <a:r>
              <a:rPr kumimoji="0" lang="en-US" altLang="en-US" b="0" i="0" u="none" strike="noStrike" cap="none" normalizeH="0" baseline="0" dirty="0">
                <a:ln>
                  <a:noFill/>
                </a:ln>
                <a:solidFill>
                  <a:schemeClr val="tx1"/>
                </a:solidFill>
                <a:effectLst/>
                <a:latin typeface="Barlow" panose="00000500000000000000" pitchFamily="2" charset="0"/>
              </a:rPr>
              <a:t>Take adverts with a grain of salt, they're often copy-pasted templates</a:t>
            </a:r>
          </a:p>
          <a:p>
            <a:pPr lvl="1" eaLnBrk="0" fontAlgn="base" hangingPunct="0">
              <a:lnSpc>
                <a:spcPct val="200000"/>
              </a:lnSpc>
              <a:spcBef>
                <a:spcPct val="0"/>
              </a:spcBef>
              <a:spcAft>
                <a:spcPct val="0"/>
              </a:spcAft>
              <a:buClrTx/>
              <a:buFontTx/>
              <a:buChar char="•"/>
            </a:pPr>
            <a:r>
              <a:rPr kumimoji="0" lang="en-US" altLang="en-US" b="0" i="0" u="none" strike="noStrike" cap="none" normalizeH="0" baseline="0" dirty="0">
                <a:ln>
                  <a:noFill/>
                </a:ln>
                <a:solidFill>
                  <a:schemeClr val="tx1"/>
                </a:solidFill>
                <a:effectLst/>
                <a:latin typeface="Barlow" panose="00000500000000000000" pitchFamily="2" charset="0"/>
              </a:rPr>
              <a:t>    You don’t need to know everything on the list, especially when starting</a:t>
            </a:r>
          </a:p>
          <a:p>
            <a:pPr lvl="3" eaLnBrk="0" fontAlgn="base" hangingPunct="0">
              <a:lnSpc>
                <a:spcPct val="200000"/>
              </a:lnSpc>
              <a:spcBef>
                <a:spcPct val="0"/>
              </a:spcBef>
              <a:spcAft>
                <a:spcPct val="0"/>
              </a:spcAft>
              <a:buClrTx/>
              <a:buFontTx/>
              <a:buChar char="•"/>
            </a:pPr>
            <a:r>
              <a:rPr kumimoji="0" lang="en-US" altLang="en-US" b="0" i="0" u="none" strike="noStrike" cap="none" normalizeH="0" baseline="0" dirty="0">
                <a:ln>
                  <a:noFill/>
                </a:ln>
                <a:solidFill>
                  <a:schemeClr val="tx1"/>
                </a:solidFill>
                <a:effectLst/>
                <a:latin typeface="Barlow" panose="00000500000000000000" pitchFamily="2" charset="0"/>
              </a:rPr>
              <a:t>    The role can vary by company and project</a:t>
            </a:r>
          </a:p>
          <a:p>
            <a:pPr lvl="3" eaLnBrk="0" fontAlgn="base" hangingPunct="0">
              <a:lnSpc>
                <a:spcPct val="200000"/>
              </a:lnSpc>
              <a:spcBef>
                <a:spcPct val="0"/>
              </a:spcBef>
              <a:spcAft>
                <a:spcPct val="0"/>
              </a:spcAft>
              <a:buClrTx/>
              <a:buFontTx/>
              <a:buChar char="•"/>
            </a:pPr>
            <a:r>
              <a:rPr kumimoji="0" lang="en-US" altLang="en-US" b="0" i="0" u="none" strike="noStrike" cap="none" normalizeH="0" baseline="0" dirty="0">
                <a:ln>
                  <a:noFill/>
                </a:ln>
                <a:solidFill>
                  <a:schemeClr val="tx1"/>
                </a:solidFill>
                <a:effectLst/>
                <a:latin typeface="Barlow" panose="00000500000000000000" pitchFamily="2" charset="0"/>
              </a:rPr>
              <a:t>    Let’s break it down into role </a:t>
            </a:r>
            <a:r>
              <a:rPr kumimoji="0" lang="en-US" altLang="en-US" b="0" i="0" u="none" strike="noStrike" cap="none" normalizeH="0" baseline="0" dirty="0" err="1">
                <a:ln>
                  <a:noFill/>
                </a:ln>
                <a:solidFill>
                  <a:schemeClr val="tx1"/>
                </a:solidFill>
                <a:effectLst/>
                <a:latin typeface="Barlow" panose="00000500000000000000" pitchFamily="2" charset="0"/>
              </a:rPr>
              <a:t>specialisations</a:t>
            </a:r>
            <a:r>
              <a:rPr kumimoji="0" lang="en-US" altLang="en-US" b="0" i="0" u="none" strike="noStrike" cap="none" normalizeH="0" baseline="0" dirty="0">
                <a:ln>
                  <a:noFill/>
                </a:ln>
                <a:solidFill>
                  <a:schemeClr val="tx1"/>
                </a:solidFill>
                <a:effectLst/>
                <a:latin typeface="Barlow" panose="00000500000000000000" pitchFamily="2" charset="0"/>
              </a:rPr>
              <a:t> for clarity</a:t>
            </a:r>
          </a:p>
        </p:txBody>
      </p:sp>
    </p:spTree>
    <p:extLst>
      <p:ext uri="{BB962C8B-B14F-4D97-AF65-F5344CB8AC3E}">
        <p14:creationId xmlns:p14="http://schemas.microsoft.com/office/powerpoint/2010/main" val="61804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9212C3-A778-16BC-5555-7A3C622747B7}"/>
              </a:ext>
            </a:extLst>
          </p:cNvPr>
          <p:cNvSpPr txBox="1"/>
          <p:nvPr/>
        </p:nvSpPr>
        <p:spPr>
          <a:xfrm>
            <a:off x="2504767" y="271789"/>
            <a:ext cx="4134465" cy="461665"/>
          </a:xfrm>
          <a:prstGeom prst="rect">
            <a:avLst/>
          </a:prstGeom>
          <a:noFill/>
        </p:spPr>
        <p:txBody>
          <a:bodyPr wrap="none" rtlCol="0">
            <a:spAutoFit/>
          </a:bodyPr>
          <a:lstStyle/>
          <a:p>
            <a:r>
              <a:rPr lang="en-GB" sz="2400" dirty="0">
                <a:solidFill>
                  <a:schemeClr val="accent6"/>
                </a:solidFill>
                <a:latin typeface="+mj-lt"/>
              </a:rPr>
              <a:t>Common agreed upon breakdown</a:t>
            </a:r>
            <a:endParaRPr lang="en-IN" sz="2400" dirty="0">
              <a:solidFill>
                <a:schemeClr val="accent6"/>
              </a:solidFill>
              <a:latin typeface="+mj-lt"/>
            </a:endParaRPr>
          </a:p>
        </p:txBody>
      </p:sp>
      <p:grpSp>
        <p:nvGrpSpPr>
          <p:cNvPr id="17" name="Group 16">
            <a:extLst>
              <a:ext uri="{FF2B5EF4-FFF2-40B4-BE49-F238E27FC236}">
                <a16:creationId xmlns:a16="http://schemas.microsoft.com/office/drawing/2014/main" id="{2BB4B9BB-FC8D-2DEF-02CF-CAA5D4AF2E8C}"/>
              </a:ext>
            </a:extLst>
          </p:cNvPr>
          <p:cNvGrpSpPr/>
          <p:nvPr/>
        </p:nvGrpSpPr>
        <p:grpSpPr>
          <a:xfrm>
            <a:off x="3643313" y="1349957"/>
            <a:ext cx="1857374" cy="636060"/>
            <a:chOff x="4236719" y="1790301"/>
            <a:chExt cx="1857374" cy="636060"/>
          </a:xfrm>
        </p:grpSpPr>
        <p:sp>
          <p:nvSpPr>
            <p:cNvPr id="21" name="Rectangle 20">
              <a:extLst>
                <a:ext uri="{FF2B5EF4-FFF2-40B4-BE49-F238E27FC236}">
                  <a16:creationId xmlns:a16="http://schemas.microsoft.com/office/drawing/2014/main" id="{D2A60ECC-AFF4-62F9-0992-F80BCA04E3E9}"/>
                </a:ext>
              </a:extLst>
            </p:cNvPr>
            <p:cNvSpPr/>
            <p:nvPr/>
          </p:nvSpPr>
          <p:spPr>
            <a:xfrm>
              <a:off x="4236719" y="1790301"/>
              <a:ext cx="1857374" cy="636060"/>
            </a:xfrm>
            <a:prstGeom prst="rect">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22" name="TextBox 21">
              <a:extLst>
                <a:ext uri="{FF2B5EF4-FFF2-40B4-BE49-F238E27FC236}">
                  <a16:creationId xmlns:a16="http://schemas.microsoft.com/office/drawing/2014/main" id="{D60DD2EC-2678-F1E1-8977-5A9E0A2FE0E3}"/>
                </a:ext>
              </a:extLst>
            </p:cNvPr>
            <p:cNvSpPr txBox="1"/>
            <p:nvPr/>
          </p:nvSpPr>
          <p:spPr>
            <a:xfrm>
              <a:off x="4236719" y="1790301"/>
              <a:ext cx="1857374" cy="63606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dirty="0"/>
                <a:t>Audio Programmer</a:t>
              </a:r>
              <a:endParaRPr lang="en-IN" sz="1500" kern="1200" dirty="0"/>
            </a:p>
          </p:txBody>
        </p:sp>
      </p:grpSp>
      <p:cxnSp>
        <p:nvCxnSpPr>
          <p:cNvPr id="32" name="Straight Connector 31">
            <a:extLst>
              <a:ext uri="{FF2B5EF4-FFF2-40B4-BE49-F238E27FC236}">
                <a16:creationId xmlns:a16="http://schemas.microsoft.com/office/drawing/2014/main" id="{C908F2DE-62ED-E9EA-0E6D-CF5F8E650F3F}"/>
              </a:ext>
            </a:extLst>
          </p:cNvPr>
          <p:cNvCxnSpPr>
            <a:cxnSpLocks/>
          </p:cNvCxnSpPr>
          <p:nvPr/>
        </p:nvCxnSpPr>
        <p:spPr>
          <a:xfrm flipH="1">
            <a:off x="2199256" y="2053658"/>
            <a:ext cx="2372744" cy="771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D7D131-D350-3CEC-8BC3-5F84C77CDC4A}"/>
              </a:ext>
            </a:extLst>
          </p:cNvPr>
          <p:cNvCxnSpPr>
            <a:cxnSpLocks/>
            <a:endCxn id="9" idx="0"/>
          </p:cNvCxnSpPr>
          <p:nvPr/>
        </p:nvCxnSpPr>
        <p:spPr>
          <a:xfrm>
            <a:off x="4572000" y="2053658"/>
            <a:ext cx="0" cy="771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97F1E71-6B51-49FE-947A-4341508193F1}"/>
              </a:ext>
            </a:extLst>
          </p:cNvPr>
          <p:cNvCxnSpPr>
            <a:cxnSpLocks/>
            <a:endCxn id="12" idx="0"/>
          </p:cNvCxnSpPr>
          <p:nvPr/>
        </p:nvCxnSpPr>
        <p:spPr>
          <a:xfrm>
            <a:off x="4572000" y="2053658"/>
            <a:ext cx="2372744" cy="771342"/>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599C4B92-A1CB-77B5-FB77-85907DE5561A}"/>
              </a:ext>
            </a:extLst>
          </p:cNvPr>
          <p:cNvGrpSpPr/>
          <p:nvPr/>
        </p:nvGrpSpPr>
        <p:grpSpPr>
          <a:xfrm>
            <a:off x="1270568" y="2825000"/>
            <a:ext cx="1857374" cy="636060"/>
            <a:chOff x="4236719" y="1790301"/>
            <a:chExt cx="1857374" cy="636060"/>
          </a:xfrm>
        </p:grpSpPr>
        <p:sp>
          <p:nvSpPr>
            <p:cNvPr id="4" name="Rectangle 3">
              <a:extLst>
                <a:ext uri="{FF2B5EF4-FFF2-40B4-BE49-F238E27FC236}">
                  <a16:creationId xmlns:a16="http://schemas.microsoft.com/office/drawing/2014/main" id="{44CEE71A-7F34-DEB8-406B-7577E887AC61}"/>
                </a:ext>
              </a:extLst>
            </p:cNvPr>
            <p:cNvSpPr/>
            <p:nvPr/>
          </p:nvSpPr>
          <p:spPr>
            <a:xfrm>
              <a:off x="4236719" y="1790301"/>
              <a:ext cx="1857374" cy="636060"/>
            </a:xfrm>
            <a:prstGeom prst="rect">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5" name="TextBox 4">
              <a:extLst>
                <a:ext uri="{FF2B5EF4-FFF2-40B4-BE49-F238E27FC236}">
                  <a16:creationId xmlns:a16="http://schemas.microsoft.com/office/drawing/2014/main" id="{510891D1-4859-08D2-B781-D38EF2B4E8FF}"/>
                </a:ext>
              </a:extLst>
            </p:cNvPr>
            <p:cNvSpPr txBox="1"/>
            <p:nvPr/>
          </p:nvSpPr>
          <p:spPr>
            <a:xfrm>
              <a:off x="4236719" y="1790301"/>
              <a:ext cx="1857374" cy="63606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60960" rIns="106680" bIns="60960" numCol="1" spcCol="1270" anchor="ctr" anchorCtr="0">
              <a:noAutofit/>
            </a:bodyPr>
            <a:lstStyle/>
            <a:p>
              <a:pPr algn="ctr" defTabSz="666750">
                <a:lnSpc>
                  <a:spcPct val="90000"/>
                </a:lnSpc>
                <a:spcBef>
                  <a:spcPct val="0"/>
                </a:spcBef>
                <a:spcAft>
                  <a:spcPct val="35000"/>
                </a:spcAft>
              </a:pPr>
              <a:r>
                <a:rPr lang="en-GB" sz="1500" kern="1200" dirty="0"/>
                <a:t>Engine/DSP Programmer</a:t>
              </a:r>
              <a:endParaRPr lang="en-IN" sz="1500" kern="1200" dirty="0"/>
            </a:p>
          </p:txBody>
        </p:sp>
      </p:grpSp>
      <p:grpSp>
        <p:nvGrpSpPr>
          <p:cNvPr id="7" name="Group 6">
            <a:extLst>
              <a:ext uri="{FF2B5EF4-FFF2-40B4-BE49-F238E27FC236}">
                <a16:creationId xmlns:a16="http://schemas.microsoft.com/office/drawing/2014/main" id="{534B5B2D-57D9-6C64-8191-E9C0E686306A}"/>
              </a:ext>
            </a:extLst>
          </p:cNvPr>
          <p:cNvGrpSpPr/>
          <p:nvPr/>
        </p:nvGrpSpPr>
        <p:grpSpPr>
          <a:xfrm>
            <a:off x="3643313" y="2825000"/>
            <a:ext cx="1857374" cy="636060"/>
            <a:chOff x="4236719" y="1790301"/>
            <a:chExt cx="1857374" cy="636060"/>
          </a:xfrm>
        </p:grpSpPr>
        <p:sp>
          <p:nvSpPr>
            <p:cNvPr id="8" name="Rectangle 7">
              <a:extLst>
                <a:ext uri="{FF2B5EF4-FFF2-40B4-BE49-F238E27FC236}">
                  <a16:creationId xmlns:a16="http://schemas.microsoft.com/office/drawing/2014/main" id="{32BC7B50-5E07-9DFF-B14C-14BF95922030}"/>
                </a:ext>
              </a:extLst>
            </p:cNvPr>
            <p:cNvSpPr/>
            <p:nvPr/>
          </p:nvSpPr>
          <p:spPr>
            <a:xfrm>
              <a:off x="4236719" y="1790301"/>
              <a:ext cx="1857374" cy="636060"/>
            </a:xfrm>
            <a:prstGeom prst="rect">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9" name="TextBox 8">
              <a:extLst>
                <a:ext uri="{FF2B5EF4-FFF2-40B4-BE49-F238E27FC236}">
                  <a16:creationId xmlns:a16="http://schemas.microsoft.com/office/drawing/2014/main" id="{6D1854CA-5588-8399-AB26-8AC648A08E8C}"/>
                </a:ext>
              </a:extLst>
            </p:cNvPr>
            <p:cNvSpPr txBox="1"/>
            <p:nvPr/>
          </p:nvSpPr>
          <p:spPr>
            <a:xfrm>
              <a:off x="4236719" y="1790301"/>
              <a:ext cx="1857374" cy="63606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dirty="0"/>
                <a:t>Tools Programmer</a:t>
              </a:r>
              <a:endParaRPr lang="en-IN" sz="1500" kern="1200" dirty="0"/>
            </a:p>
          </p:txBody>
        </p:sp>
      </p:grpSp>
      <p:grpSp>
        <p:nvGrpSpPr>
          <p:cNvPr id="10" name="Group 9">
            <a:extLst>
              <a:ext uri="{FF2B5EF4-FFF2-40B4-BE49-F238E27FC236}">
                <a16:creationId xmlns:a16="http://schemas.microsoft.com/office/drawing/2014/main" id="{6C0E3A21-FCF7-EA93-792D-B5256D5C3E26}"/>
              </a:ext>
            </a:extLst>
          </p:cNvPr>
          <p:cNvGrpSpPr/>
          <p:nvPr/>
        </p:nvGrpSpPr>
        <p:grpSpPr>
          <a:xfrm>
            <a:off x="6016057" y="2825000"/>
            <a:ext cx="1857374" cy="636060"/>
            <a:chOff x="4236719" y="1790301"/>
            <a:chExt cx="1857374" cy="636060"/>
          </a:xfrm>
        </p:grpSpPr>
        <p:sp>
          <p:nvSpPr>
            <p:cNvPr id="11" name="Rectangle 10">
              <a:extLst>
                <a:ext uri="{FF2B5EF4-FFF2-40B4-BE49-F238E27FC236}">
                  <a16:creationId xmlns:a16="http://schemas.microsoft.com/office/drawing/2014/main" id="{3F090891-6ABD-EE64-B4A1-53C25177E848}"/>
                </a:ext>
              </a:extLst>
            </p:cNvPr>
            <p:cNvSpPr/>
            <p:nvPr/>
          </p:nvSpPr>
          <p:spPr>
            <a:xfrm>
              <a:off x="4236719" y="1790301"/>
              <a:ext cx="1857374" cy="636060"/>
            </a:xfrm>
            <a:prstGeom prst="rect">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12" name="TextBox 11">
              <a:extLst>
                <a:ext uri="{FF2B5EF4-FFF2-40B4-BE49-F238E27FC236}">
                  <a16:creationId xmlns:a16="http://schemas.microsoft.com/office/drawing/2014/main" id="{C476B038-904F-38AA-2758-9A3BA1C15CC2}"/>
                </a:ext>
              </a:extLst>
            </p:cNvPr>
            <p:cNvSpPr txBox="1"/>
            <p:nvPr/>
          </p:nvSpPr>
          <p:spPr>
            <a:xfrm>
              <a:off x="4236719" y="1790301"/>
              <a:ext cx="1857374" cy="63606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dirty="0"/>
                <a:t>Systems Programmer</a:t>
              </a:r>
              <a:endParaRPr lang="en-IN" sz="1500" kern="1200" dirty="0"/>
            </a:p>
          </p:txBody>
        </p:sp>
      </p:grpSp>
    </p:spTree>
    <p:extLst>
      <p:ext uri="{BB962C8B-B14F-4D97-AF65-F5344CB8AC3E}">
        <p14:creationId xmlns:p14="http://schemas.microsoft.com/office/powerpoint/2010/main" val="73264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arth Science Lesson: Satellites by Slidesgo">
  <a:themeElements>
    <a:clrScheme name="Simple Light">
      <a:dk1>
        <a:srgbClr val="F4F9FF"/>
      </a:dk1>
      <a:lt1>
        <a:srgbClr val="1D1D1D"/>
      </a:lt1>
      <a:dk2>
        <a:srgbClr val="428AA8"/>
      </a:dk2>
      <a:lt2>
        <a:srgbClr val="FFC654"/>
      </a:lt2>
      <a:accent1>
        <a:srgbClr val="D8E1EE"/>
      </a:accent1>
      <a:accent2>
        <a:srgbClr val="B2BDCE"/>
      </a:accent2>
      <a:accent3>
        <a:srgbClr val="8795AC"/>
      </a:accent3>
      <a:accent4>
        <a:srgbClr val="5C6B85"/>
      </a:accent4>
      <a:accent5>
        <a:srgbClr val="FFFFFF"/>
      </a:accent5>
      <a:accent6>
        <a:srgbClr val="FFFFFF"/>
      </a:accent6>
      <a:hlink>
        <a:srgbClr val="F4F9FF"/>
      </a:hlink>
      <a:folHlink>
        <a:srgbClr val="0097A7"/>
      </a:folHlink>
    </a:clrScheme>
    <a:fontScheme name="Custom 1">
      <a:majorFont>
        <a:latin typeface="Oswald Medium"/>
        <a:ea typeface=""/>
        <a:cs typeface=""/>
      </a:majorFont>
      <a:minorFont>
        <a:latin typeface="Oswald Mediu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5130</TotalTime>
  <Words>1357</Words>
  <Application>Microsoft Office PowerPoint</Application>
  <PresentationFormat>On-screen Show (16:9)</PresentationFormat>
  <Paragraphs>171</Paragraphs>
  <Slides>26</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Barlow</vt:lpstr>
      <vt:lpstr>Arial</vt:lpstr>
      <vt:lpstr>Oswald Medium</vt:lpstr>
      <vt:lpstr>Earth Science Lesson: Satellites by Slidesgo</vt:lpstr>
      <vt:lpstr>PowerPoint Presentation</vt:lpstr>
      <vt:lpstr>Who is this? </vt:lpstr>
      <vt:lpstr>Harleen Singh</vt:lpstr>
      <vt:lpstr>Why am I talking about this? </vt:lpstr>
      <vt:lpstr>PowerPoint Presentation</vt:lpstr>
      <vt:lpstr>Fictional Job Advert</vt:lpstr>
      <vt:lpstr>PowerPoint Presentation</vt:lpstr>
      <vt:lpstr>Reality Check</vt:lpstr>
      <vt:lpstr>PowerPoint Presentation</vt:lpstr>
      <vt:lpstr>Engine and DSP Programming</vt:lpstr>
      <vt:lpstr>Haptics</vt:lpstr>
      <vt:lpstr>PowerPoint Presentation</vt:lpstr>
      <vt:lpstr>Tools Programmer </vt:lpstr>
      <vt:lpstr>Example: Footsteps</vt:lpstr>
      <vt:lpstr>When this is not doable</vt:lpstr>
      <vt:lpstr>What can we do about it? </vt:lpstr>
      <vt:lpstr>Nice foundation, good tools, so we are done, right? </vt:lpstr>
      <vt:lpstr>Audio Systems Programmer </vt:lpstr>
      <vt:lpstr>Sound Propagation</vt:lpstr>
      <vt:lpstr>Sound Propagation</vt:lpstr>
      <vt:lpstr>What to expect!</vt:lpstr>
      <vt:lpstr>Key Skills and Qualities</vt:lpstr>
      <vt:lpstr>That sounds cool, where can I learn more?</vt:lpstr>
      <vt:lpstr>PowerPoint Presentation</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harleen singh</dc:creator>
  <cp:lastModifiedBy>Harleen Singh</cp:lastModifiedBy>
  <cp:revision>4</cp:revision>
  <dcterms:modified xsi:type="dcterms:W3CDTF">2024-10-28T23:10:24Z</dcterms:modified>
</cp:coreProperties>
</file>